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4660"/>
  </p:normalViewPr>
  <p:slideViewPr>
    <p:cSldViewPr snapToGrid="0">
      <p:cViewPr varScale="1">
        <p:scale>
          <a:sx n="87" d="100"/>
          <a:sy n="87" d="100"/>
        </p:scale>
        <p:origin x="77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IXL PRIMARY PowerPoint Template-1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7859" y="2857460"/>
            <a:ext cx="7477475" cy="1470025"/>
          </a:xfrm>
        </p:spPr>
        <p:txBody>
          <a:bodyPr lIns="0" tIns="0" rIns="0" bIns="0" anchor="t" anchorCtr="0">
            <a:normAutofit/>
          </a:bodyPr>
          <a:lstStyle>
            <a:lvl1pPr algn="l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95119" y="4473278"/>
            <a:ext cx="6400800" cy="1752600"/>
          </a:xfrm>
        </p:spPr>
        <p:txBody>
          <a:bodyPr lIns="0" tIns="0" rIns="0" bIns="0" anchor="b" anchorCtr="0">
            <a:normAutofit/>
          </a:bodyPr>
          <a:lstStyle>
            <a:lvl1pPr marL="0" indent="0" algn="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pic>
        <p:nvPicPr>
          <p:cNvPr id="8" name="Picture 7" descr="PIXL PRIMARY Partners Logo 2014.jp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367" y="882665"/>
            <a:ext cx="1870421" cy="1610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347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258" y="394325"/>
            <a:ext cx="8083272" cy="1143000"/>
          </a:xfrm>
        </p:spPr>
        <p:txBody>
          <a:bodyPr lIns="0" tIns="0" rIns="0" bIns="0" anchor="t" anchorCtr="0">
            <a:normAutofit/>
          </a:bodyPr>
          <a:lstStyle>
            <a:lvl1pPr algn="l">
              <a:defRPr sz="3200" b="1">
                <a:solidFill>
                  <a:srgbClr val="FFFFFF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9258" y="2150297"/>
            <a:ext cx="8083272" cy="3975866"/>
          </a:xfrm>
        </p:spPr>
        <p:txBody>
          <a:bodyPr lIns="0" tIns="0" rIns="0" bIns="0">
            <a:normAutofit/>
          </a:bodyPr>
          <a:lstStyle>
            <a:lvl1pPr marL="176213" indent="-176213">
              <a:buClr>
                <a:srgbClr val="E47723"/>
              </a:buClr>
              <a:buFont typeface="Arial"/>
              <a:buChar char="•"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365125" indent="-188913">
              <a:buClr>
                <a:srgbClr val="E47723"/>
              </a:buClr>
              <a:buFont typeface="Arial"/>
              <a:buChar char="•"/>
              <a:defRPr sz="2000">
                <a:solidFill>
                  <a:schemeClr val="bg1">
                    <a:lumMod val="50000"/>
                  </a:schemeClr>
                </a:solidFill>
              </a:defRPr>
            </a:lvl2pPr>
            <a:lvl3pPr marL="541338" indent="-176213">
              <a:buClr>
                <a:srgbClr val="E47723"/>
              </a:buClr>
              <a:buFont typeface="Arial"/>
              <a:buChar char="•"/>
              <a:defRPr sz="2000">
                <a:solidFill>
                  <a:schemeClr val="bg1">
                    <a:lumMod val="50000"/>
                  </a:schemeClr>
                </a:solidFill>
              </a:defRPr>
            </a:lvl3pPr>
            <a:lvl4pPr marL="715963" indent="-174625">
              <a:buClr>
                <a:srgbClr val="E47723"/>
              </a:buClr>
              <a:buFont typeface="Arial"/>
              <a:buChar char="•"/>
              <a:defRPr sz="2000">
                <a:solidFill>
                  <a:schemeClr val="bg1">
                    <a:lumMod val="50000"/>
                  </a:schemeClr>
                </a:solidFill>
              </a:defRPr>
            </a:lvl4pPr>
            <a:lvl5pPr marL="892175" indent="-176213">
              <a:buClr>
                <a:srgbClr val="E47723"/>
              </a:buClr>
              <a:buFont typeface="Arial"/>
              <a:buChar char="•"/>
              <a:defRPr sz="200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7" name="Picture 6" descr="PIXL PRIMARY Partners Logo 2014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1178" y="5814391"/>
            <a:ext cx="801352" cy="689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182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457200"/>
            <a:fld id="{F922B593-1C88-4B61-87C2-3A7490580080}" type="datetimeFigureOut">
              <a:rPr lang="en-US">
                <a:solidFill>
                  <a:prstClr val="black"/>
                </a:solidFill>
              </a:rPr>
              <a:pPr defTabSz="457200"/>
              <a:t>11/20/2018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457200"/>
            <a:fld id="{2F5DF751-3578-4841-9A80-9F6C3A531E56}" type="slidenum">
              <a:rPr lang="en-US">
                <a:solidFill>
                  <a:prstClr val="black"/>
                </a:solidFill>
              </a:rPr>
              <a:pPr defTabSz="457200"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0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334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4500" y="2857460"/>
            <a:ext cx="7950835" cy="1470025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Speed Reading for English and </a:t>
            </a:r>
            <a:r>
              <a:rPr lang="en-US" dirty="0" err="1">
                <a:solidFill>
                  <a:srgbClr val="FF0000"/>
                </a:solidFill>
              </a:rPr>
              <a:t>Maths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500" y="4473278"/>
            <a:ext cx="8572500" cy="175260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Increasing reading speed and stamina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" y="5008562"/>
            <a:ext cx="1324507" cy="126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4267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258" y="366713"/>
            <a:ext cx="8083272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FF0000"/>
                </a:solidFill>
              </a:rPr>
              <a:t>What do we mean by speed reading?</a:t>
            </a:r>
            <a:br>
              <a:rPr lang="en-US" dirty="0">
                <a:solidFill>
                  <a:srgbClr val="FF0000"/>
                </a:solidFill>
              </a:rPr>
            </a:b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sz="2400" dirty="0">
                <a:solidFill>
                  <a:schemeClr val="tx1"/>
                </a:solidFill>
              </a:rPr>
              <a:t>Maintaining a pace of reading that enables readers to cover a passage within a suitable time frame. </a:t>
            </a:r>
          </a:p>
          <a:p>
            <a:pPr marL="0" indent="0"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r>
              <a:rPr lang="en-US" sz="2400" dirty="0">
                <a:solidFill>
                  <a:schemeClr val="tx1"/>
                </a:solidFill>
              </a:rPr>
              <a:t>Comprehension is essential.</a:t>
            </a:r>
          </a:p>
          <a:p>
            <a:pPr marL="0" indent="0"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r>
              <a:rPr lang="en-US" sz="2400" dirty="0">
                <a:solidFill>
                  <a:schemeClr val="tx1"/>
                </a:solidFill>
              </a:rPr>
              <a:t>Developing reading stamina means helping children be able to read longer passages in less time, whilst understanding the information. </a:t>
            </a:r>
          </a:p>
          <a:p>
            <a:pPr marL="0" indent="0"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r>
              <a:rPr lang="en-US" sz="2400" dirty="0">
                <a:solidFill>
                  <a:schemeClr val="tx1"/>
                </a:solidFill>
              </a:rPr>
              <a:t>In addition, it means being able to persevere with longer texts and continue to read at a steady pace without giving up. </a:t>
            </a:r>
          </a:p>
        </p:txBody>
      </p:sp>
    </p:spTree>
    <p:extLst>
      <p:ext uri="{BB962C8B-B14F-4D97-AF65-F5344CB8AC3E}">
        <p14:creationId xmlns:p14="http://schemas.microsoft.com/office/powerpoint/2010/main" val="1517709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>
                <a:solidFill>
                  <a:srgbClr val="FF0000"/>
                </a:solidFill>
              </a:rPr>
              <a:t>Why is it a necessary skill?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9258" y="1985196"/>
            <a:ext cx="8083272" cy="4110803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A steady pace of reading can aid comprehension. The longer it takes a child to cover a passage, the harder it can be to understand the text as a whole. 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In particular for Year 6s, coverage of all texts in the reading paper requires a good reading pace – especially text 3.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Maths papers – pace will be essential. 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   Arithmetic – 30 minutes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   Reasoning paper 2 and 3 – 40  minutes each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938" y="4727575"/>
            <a:ext cx="1328737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6978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Speed Reading Tip #1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5258" y="1959796"/>
            <a:ext cx="8083272" cy="413620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u="sng" dirty="0">
                <a:solidFill>
                  <a:schemeClr val="tx1"/>
                </a:solidFill>
              </a:rPr>
              <a:t>Scanning Games </a:t>
            </a:r>
          </a:p>
          <a:p>
            <a:r>
              <a:rPr lang="en-GB" sz="2400" dirty="0">
                <a:solidFill>
                  <a:schemeClr val="tx1"/>
                </a:solidFill>
              </a:rPr>
              <a:t>Give children a passage of text suitable for their decoding ability. </a:t>
            </a:r>
          </a:p>
          <a:p>
            <a:r>
              <a:rPr lang="en-GB" sz="2400" dirty="0">
                <a:solidFill>
                  <a:schemeClr val="tx1"/>
                </a:solidFill>
              </a:rPr>
              <a:t>Set them challenges to scan for information in the text.</a:t>
            </a:r>
          </a:p>
          <a:p>
            <a:r>
              <a:rPr lang="en-GB" sz="2400" dirty="0">
                <a:solidFill>
                  <a:schemeClr val="tx1"/>
                </a:solidFill>
              </a:rPr>
              <a:t>You could try:</a:t>
            </a:r>
          </a:p>
          <a:p>
            <a:pPr lvl="1">
              <a:buFontTx/>
              <a:buChar char="-"/>
            </a:pPr>
            <a:r>
              <a:rPr lang="en-GB" sz="2400" dirty="0">
                <a:solidFill>
                  <a:schemeClr val="tx1"/>
                </a:solidFill>
              </a:rPr>
              <a:t>word lists </a:t>
            </a:r>
          </a:p>
          <a:p>
            <a:pPr lvl="1">
              <a:buFontTx/>
              <a:buChar char="-"/>
            </a:pPr>
            <a:r>
              <a:rPr lang="en-GB" sz="2400" dirty="0">
                <a:solidFill>
                  <a:schemeClr val="tx1"/>
                </a:solidFill>
              </a:rPr>
              <a:t>find all the proper nouns</a:t>
            </a:r>
          </a:p>
          <a:p>
            <a:pPr lvl="1">
              <a:buFontTx/>
              <a:buChar char="-"/>
            </a:pPr>
            <a:r>
              <a:rPr lang="en-GB" sz="2400" dirty="0">
                <a:solidFill>
                  <a:schemeClr val="tx1"/>
                </a:solidFill>
              </a:rPr>
              <a:t>find all the words that begin with a certain letter</a:t>
            </a:r>
          </a:p>
          <a:p>
            <a:pPr lvl="1">
              <a:buFontTx/>
              <a:buChar char="-"/>
            </a:pPr>
            <a:r>
              <a:rPr lang="en-GB" sz="2400" dirty="0">
                <a:solidFill>
                  <a:schemeClr val="tx1"/>
                </a:solidFill>
              </a:rPr>
              <a:t>find all the adverbs.</a:t>
            </a:r>
          </a:p>
          <a:p>
            <a:r>
              <a:rPr lang="en-GB" sz="2400" dirty="0">
                <a:solidFill>
                  <a:schemeClr val="tx1"/>
                </a:solidFill>
              </a:rPr>
              <a:t>Can they beat their times? Can they beat their partner?</a:t>
            </a:r>
          </a:p>
        </p:txBody>
      </p:sp>
      <p:pic>
        <p:nvPicPr>
          <p:cNvPr id="4098" name="Picture 2" descr="C:\Users\Amy\AppData\Local\Microsoft\Windows\INetCache\IE\S1H5MPRK\essaycontest[1]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663950"/>
            <a:ext cx="1235075" cy="1047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6941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u="sng" dirty="0">
                <a:solidFill>
                  <a:schemeClr val="tx1"/>
                </a:solidFill>
              </a:rPr>
              <a:t>Quick-fire word recall</a:t>
            </a:r>
            <a:r>
              <a:rPr lang="en-GB" sz="2400" u="sng" dirty="0">
                <a:solidFill>
                  <a:schemeClr val="tx1"/>
                </a:solidFill>
              </a:rPr>
              <a:t> </a:t>
            </a:r>
          </a:p>
          <a:p>
            <a:pPr marL="0" indent="0">
              <a:buNone/>
            </a:pPr>
            <a:endParaRPr lang="en-GB" sz="2400" u="sng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Flashcards (could be high frequency words, wow words, spelling words, </a:t>
            </a:r>
            <a:r>
              <a:rPr lang="en-GB" sz="2400" dirty="0" err="1">
                <a:solidFill>
                  <a:schemeClr val="tx1"/>
                </a:solidFill>
              </a:rPr>
              <a:t>etc</a:t>
            </a:r>
            <a:r>
              <a:rPr lang="en-GB" sz="2400" dirty="0">
                <a:solidFill>
                  <a:schemeClr val="tx1"/>
                </a:solidFill>
              </a:rPr>
              <a:t>).</a:t>
            </a:r>
          </a:p>
          <a:p>
            <a:r>
              <a:rPr lang="en-GB" sz="2400" dirty="0" smtClean="0">
                <a:solidFill>
                  <a:schemeClr val="tx1"/>
                </a:solidFill>
              </a:rPr>
              <a:t>Vocabulary grids.</a:t>
            </a:r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Timed reading of word lists.</a:t>
            </a:r>
          </a:p>
          <a:p>
            <a:r>
              <a:rPr lang="en-GB" sz="2400" dirty="0">
                <a:solidFill>
                  <a:schemeClr val="tx1"/>
                </a:solidFill>
              </a:rPr>
              <a:t>Snap! Play the card game with children having to read their word as they put the card down and look out for a match.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Speed Reading Tip #2</a:t>
            </a:r>
          </a:p>
        </p:txBody>
      </p:sp>
    </p:spTree>
    <p:extLst>
      <p:ext uri="{BB962C8B-B14F-4D97-AF65-F5344CB8AC3E}">
        <p14:creationId xmlns:p14="http://schemas.microsoft.com/office/powerpoint/2010/main" val="3521474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u="sng" dirty="0">
                <a:solidFill>
                  <a:schemeClr val="tx1"/>
                </a:solidFill>
              </a:rPr>
              <a:t>Poetry/songs/rhymes</a:t>
            </a:r>
            <a:r>
              <a:rPr lang="en-GB" sz="2400" u="sng" dirty="0">
                <a:solidFill>
                  <a:schemeClr val="tx1"/>
                </a:solidFill>
              </a:rPr>
              <a:t> </a:t>
            </a:r>
          </a:p>
          <a:p>
            <a:pPr marL="0" indent="0">
              <a:buNone/>
            </a:pPr>
            <a:endParaRPr lang="en-GB" sz="2400" u="sng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Repetitive nature of songs, rhymes and poems can help children increase their speed.</a:t>
            </a:r>
          </a:p>
          <a:p>
            <a:r>
              <a:rPr lang="en-GB" sz="2400" dirty="0">
                <a:solidFill>
                  <a:schemeClr val="tx1"/>
                </a:solidFill>
              </a:rPr>
              <a:t>Begin with shorter passages and move to longer versions when the reader makes progress.</a:t>
            </a:r>
          </a:p>
          <a:p>
            <a:r>
              <a:rPr lang="en-GB" sz="2400" dirty="0">
                <a:solidFill>
                  <a:schemeClr val="tx1"/>
                </a:solidFill>
              </a:rPr>
              <a:t>Sense of performance can help some readers.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Speed Reading Tip #3</a:t>
            </a:r>
          </a:p>
        </p:txBody>
      </p:sp>
      <p:pic>
        <p:nvPicPr>
          <p:cNvPr id="6147" name="Picture 3" descr="C:\Users\Amy\AppData\Local\Microsoft\Windows\INetCache\IE\S1H5MPRK\song_notes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329" y="1537325"/>
            <a:ext cx="1600199" cy="1600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18309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9258" y="2150296"/>
            <a:ext cx="8083272" cy="441755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u="sng" dirty="0">
                <a:solidFill>
                  <a:schemeClr val="tx1"/>
                </a:solidFill>
              </a:rPr>
              <a:t>Audio Books</a:t>
            </a:r>
          </a:p>
          <a:p>
            <a:r>
              <a:rPr lang="en-GB" sz="2400" dirty="0">
                <a:solidFill>
                  <a:schemeClr val="tx1"/>
                </a:solidFill>
              </a:rPr>
              <a:t>Encourage children to read along out loud as they listen to an audio book.</a:t>
            </a:r>
          </a:p>
          <a:p>
            <a:r>
              <a:rPr lang="en-GB" sz="2400" dirty="0">
                <a:solidFill>
                  <a:schemeClr val="tx1"/>
                </a:solidFill>
              </a:rPr>
              <a:t>The taped reader will help model a steady reading pace for the child. </a:t>
            </a:r>
          </a:p>
          <a:p>
            <a:r>
              <a:rPr lang="en-GB" sz="2400" dirty="0">
                <a:solidFill>
                  <a:schemeClr val="tx1"/>
                </a:solidFill>
              </a:rPr>
              <a:t>Engaging.</a:t>
            </a:r>
          </a:p>
          <a:p>
            <a:pPr marL="0" indent="0">
              <a:buNone/>
            </a:pPr>
            <a:endParaRPr lang="en-GB" sz="2400" u="sng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800" u="sng" dirty="0">
                <a:solidFill>
                  <a:schemeClr val="tx1"/>
                </a:solidFill>
              </a:rPr>
              <a:t>1:1 modelled reading</a:t>
            </a:r>
          </a:p>
          <a:p>
            <a:r>
              <a:rPr lang="en-GB" sz="2400" dirty="0">
                <a:solidFill>
                  <a:schemeClr val="tx1"/>
                </a:solidFill>
              </a:rPr>
              <a:t>Teacher/teaching </a:t>
            </a:r>
            <a:r>
              <a:rPr lang="en-GB" sz="2400" dirty="0" smtClean="0">
                <a:solidFill>
                  <a:schemeClr val="tx1"/>
                </a:solidFill>
              </a:rPr>
              <a:t>assistant/parent/carer </a:t>
            </a:r>
            <a:r>
              <a:rPr lang="en-GB" sz="2400" dirty="0">
                <a:solidFill>
                  <a:schemeClr val="tx1"/>
                </a:solidFill>
              </a:rPr>
              <a:t>to read out loud at a brisk pace and encourage the child to read along at the same pace.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Speed Reading Tip #4</a:t>
            </a:r>
          </a:p>
        </p:txBody>
      </p:sp>
      <p:pic>
        <p:nvPicPr>
          <p:cNvPr id="7170" name="Picture 2" descr="C:\Users\Amy\AppData\Local\Microsoft\Windows\INetCache\IE\VVWF212S\060303_AudioBookClubT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6295" y="3778896"/>
            <a:ext cx="1103313" cy="1367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25914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u="sng" dirty="0">
                <a:solidFill>
                  <a:schemeClr val="tx1"/>
                </a:solidFill>
              </a:rPr>
              <a:t>Repeated Reading </a:t>
            </a:r>
          </a:p>
          <a:p>
            <a:r>
              <a:rPr lang="en-GB" sz="2400" dirty="0">
                <a:solidFill>
                  <a:schemeClr val="tx1"/>
                </a:solidFill>
              </a:rPr>
              <a:t>Choose a passage of text (100-200 words). Make it slightly challenging for the child.</a:t>
            </a:r>
          </a:p>
          <a:p>
            <a:r>
              <a:rPr lang="en-GB" sz="2400" dirty="0">
                <a:solidFill>
                  <a:schemeClr val="tx1"/>
                </a:solidFill>
              </a:rPr>
              <a:t>Pupil reads the passage aloud. Note down any errors and any other information you find useful (reading rate, etc.).</a:t>
            </a:r>
          </a:p>
          <a:p>
            <a:r>
              <a:rPr lang="en-GB" sz="2400" dirty="0">
                <a:solidFill>
                  <a:schemeClr val="tx1"/>
                </a:solidFill>
              </a:rPr>
              <a:t>Review the reading with the child. Discuss any tricky words or phrases, check comprehension and practise difficult parts.</a:t>
            </a:r>
          </a:p>
          <a:p>
            <a:r>
              <a:rPr lang="en-GB" sz="2400" dirty="0">
                <a:solidFill>
                  <a:schemeClr val="tx1"/>
                </a:solidFill>
              </a:rPr>
              <a:t>Child reads the same passage again.</a:t>
            </a:r>
          </a:p>
          <a:p>
            <a:r>
              <a:rPr lang="en-GB" sz="2400" dirty="0">
                <a:solidFill>
                  <a:schemeClr val="tx1"/>
                </a:solidFill>
              </a:rPr>
              <a:t>Continue the process.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Speed Reading Tip #5</a:t>
            </a:r>
          </a:p>
        </p:txBody>
      </p:sp>
    </p:spTree>
    <p:extLst>
      <p:ext uri="{BB962C8B-B14F-4D97-AF65-F5344CB8AC3E}">
        <p14:creationId xmlns:p14="http://schemas.microsoft.com/office/powerpoint/2010/main" val="40865623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u="sng" dirty="0">
                <a:solidFill>
                  <a:schemeClr val="tx1"/>
                </a:solidFill>
              </a:rPr>
              <a:t>Whole class reading </a:t>
            </a:r>
            <a:r>
              <a:rPr lang="en-GB" sz="2400" u="sng" dirty="0" smtClean="0">
                <a:solidFill>
                  <a:schemeClr val="tx1"/>
                </a:solidFill>
              </a:rPr>
              <a:t>challenge (could be adapted for home use)</a:t>
            </a:r>
            <a:endParaRPr lang="en-GB" sz="2400" u="sng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 A staged reading initiative, which could have a theme to engage children.</a:t>
            </a:r>
          </a:p>
          <a:p>
            <a:pPr marL="715962" lvl="4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E.g. a running theme</a:t>
            </a:r>
          </a:p>
          <a:p>
            <a:pPr marL="715962" lvl="4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100 – 200 words read accurately = “I’m a sprint reader”</a:t>
            </a:r>
          </a:p>
          <a:p>
            <a:pPr marL="715962" lvl="4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300 – 400 words read accurately = “I’m a middle-distant 												reader”</a:t>
            </a:r>
          </a:p>
          <a:p>
            <a:pPr marL="715962" lvl="4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500+ words read accurately = “I’m a marathon reader”</a:t>
            </a:r>
          </a:p>
          <a:p>
            <a:r>
              <a:rPr lang="en-GB" sz="2400" dirty="0">
                <a:solidFill>
                  <a:schemeClr val="tx1"/>
                </a:solidFill>
              </a:rPr>
              <a:t>Timings and amount of words would need to be tailored to pupils. Comprehension must be monitored at all times. </a:t>
            </a:r>
          </a:p>
          <a:p>
            <a:pPr marL="715962" lvl="4" indent="0">
              <a:buNone/>
            </a:pPr>
            <a:endParaRPr lang="en-GB" sz="24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Speed Reading Tip #6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7280" y="5541196"/>
            <a:ext cx="965134" cy="923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30231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Speed Reading Tip #7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9258" y="2150296"/>
            <a:ext cx="8083272" cy="41489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u="sng" dirty="0">
                <a:solidFill>
                  <a:schemeClr val="tx1"/>
                </a:solidFill>
              </a:rPr>
              <a:t>Brain Training</a:t>
            </a:r>
          </a:p>
          <a:p>
            <a:pPr marL="0" indent="0">
              <a:buNone/>
            </a:pPr>
            <a:endParaRPr lang="en-GB" sz="2800" u="sng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Memory games. </a:t>
            </a:r>
            <a:endParaRPr lang="en-GB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035028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Advice for the KS2 Tests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1990" y="2157422"/>
            <a:ext cx="8083272" cy="3975866"/>
          </a:xfrm>
        </p:spPr>
        <p:txBody>
          <a:bodyPr>
            <a:noAutofit/>
          </a:bodyPr>
          <a:lstStyle/>
          <a:p>
            <a:r>
              <a:rPr lang="en-GB" sz="2200" dirty="0">
                <a:solidFill>
                  <a:schemeClr val="tx1"/>
                </a:solidFill>
              </a:rPr>
              <a:t>Make children familiar with the papers and their style. </a:t>
            </a:r>
          </a:p>
          <a:p>
            <a:r>
              <a:rPr lang="en-GB" sz="2200" dirty="0">
                <a:solidFill>
                  <a:schemeClr val="tx1"/>
                </a:solidFill>
              </a:rPr>
              <a:t>Use past papers to complete timed challenges with children. For example, how much of the text can they read in a set time. Can they beat it next time?</a:t>
            </a:r>
          </a:p>
          <a:p>
            <a:r>
              <a:rPr lang="en-GB" sz="2200" dirty="0">
                <a:solidFill>
                  <a:schemeClr val="tx1"/>
                </a:solidFill>
              </a:rPr>
              <a:t>For children who struggle, encourage the use of scanning techniques and repeated reading of smaller passages to answer the “easier” questions.</a:t>
            </a:r>
          </a:p>
          <a:p>
            <a:r>
              <a:rPr lang="en-GB" sz="2200" dirty="0">
                <a:solidFill>
                  <a:schemeClr val="tx1"/>
                </a:solidFill>
              </a:rPr>
              <a:t>Model how to read maths reasoning problems and make notes to keep track of understanding.</a:t>
            </a:r>
          </a:p>
          <a:p>
            <a:r>
              <a:rPr lang="en-GB" sz="2200" dirty="0">
                <a:solidFill>
                  <a:schemeClr val="tx1"/>
                </a:solidFill>
              </a:rPr>
              <a:t>Spend time </a:t>
            </a:r>
            <a:r>
              <a:rPr lang="en-GB" sz="2200" dirty="0" smtClean="0">
                <a:solidFill>
                  <a:schemeClr val="tx1"/>
                </a:solidFill>
              </a:rPr>
              <a:t>looking </a:t>
            </a:r>
            <a:r>
              <a:rPr lang="en-GB" sz="2200" dirty="0">
                <a:solidFill>
                  <a:schemeClr val="tx1"/>
                </a:solidFill>
              </a:rPr>
              <a:t>purely at what reasoning problems mean and how to read them. </a:t>
            </a:r>
          </a:p>
        </p:txBody>
      </p:sp>
    </p:spTree>
    <p:extLst>
      <p:ext uri="{BB962C8B-B14F-4D97-AF65-F5344CB8AC3E}">
        <p14:creationId xmlns:p14="http://schemas.microsoft.com/office/powerpoint/2010/main" val="196703870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</TotalTime>
  <Words>646</Words>
  <Application>Microsoft Office PowerPoint</Application>
  <PresentationFormat>On-screen Show (4:3)</PresentationFormat>
  <Paragraphs>74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1_Office Theme</vt:lpstr>
      <vt:lpstr>Speed Reading for English and Maths</vt:lpstr>
      <vt:lpstr> What do we mean by speed reading? </vt:lpstr>
      <vt:lpstr> Why is it a necessary skill?</vt:lpstr>
      <vt:lpstr>Speed Reading Tip #1</vt:lpstr>
      <vt:lpstr>Speed Reading Tip #2</vt:lpstr>
      <vt:lpstr>Speed Reading Tip #3</vt:lpstr>
      <vt:lpstr>Speed Reading Tip #4</vt:lpstr>
      <vt:lpstr>Speed Reading Tip #5</vt:lpstr>
      <vt:lpstr>Speed Reading Tip #6</vt:lpstr>
      <vt:lpstr>Speed Reading Tip #7</vt:lpstr>
      <vt:lpstr>Advice for the KS2 Tests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Speed Reading for English and Maths</dc:title>
  <dc:creator>Matt Smith</dc:creator>
  <cp:lastModifiedBy>Matt Smith</cp:lastModifiedBy>
  <cp:revision>4</cp:revision>
  <dcterms:created xsi:type="dcterms:W3CDTF">2015-11-05T08:35:34Z</dcterms:created>
  <dcterms:modified xsi:type="dcterms:W3CDTF">2018-11-20T21:43:34Z</dcterms:modified>
</cp:coreProperties>
</file>