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64" r:id="rId5"/>
    <p:sldId id="258" r:id="rId6"/>
    <p:sldId id="259" r:id="rId7"/>
    <p:sldId id="260" r:id="rId8"/>
    <p:sldId id="261" r:id="rId9"/>
    <p:sldId id="262" r:id="rId10"/>
    <p:sldId id="26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63843-A295-449D-B038-5658A58264CE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CC983-424B-4DD3-9EF3-D026C7F72A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0791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63843-A295-449D-B038-5658A58264CE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CC983-424B-4DD3-9EF3-D026C7F72A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71174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63843-A295-449D-B038-5658A58264CE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CC983-424B-4DD3-9EF3-D026C7F72A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4851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63843-A295-449D-B038-5658A58264CE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CC983-424B-4DD3-9EF3-D026C7F72A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7436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63843-A295-449D-B038-5658A58264CE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CC983-424B-4DD3-9EF3-D026C7F72A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23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63843-A295-449D-B038-5658A58264CE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CC983-424B-4DD3-9EF3-D026C7F72A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51837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63843-A295-449D-B038-5658A58264CE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CC983-424B-4DD3-9EF3-D026C7F72A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4126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63843-A295-449D-B038-5658A58264CE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CC983-424B-4DD3-9EF3-D026C7F72A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39238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63843-A295-449D-B038-5658A58264CE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CC983-424B-4DD3-9EF3-D026C7F72A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655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63843-A295-449D-B038-5658A58264CE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CC983-424B-4DD3-9EF3-D026C7F72A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64885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63843-A295-449D-B038-5658A58264CE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1CC983-424B-4DD3-9EF3-D026C7F72A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98851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63843-A295-449D-B038-5658A58264CE}" type="datetimeFigureOut">
              <a:rPr lang="en-GB" smtClean="0"/>
              <a:t>07/11/2019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1CC983-424B-4DD3-9EF3-D026C7F72A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869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 smtClean="0"/>
              <a:t>Handwriting Guidelines</a:t>
            </a:r>
            <a:endParaRPr lang="en-GB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Crown Wood Primary School</a:t>
            </a:r>
          </a:p>
          <a:p>
            <a:r>
              <a:rPr lang="en-GB" dirty="0" smtClean="0"/>
              <a:t>November 2019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57937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Headlines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Initial Stages (EYFS – KS1):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Basic letter shapes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Size of letters / Orientation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Ways the letters join together</a:t>
            </a:r>
          </a:p>
          <a:p>
            <a:r>
              <a:rPr lang="en-GB" dirty="0" smtClean="0"/>
              <a:t>Developing handwriting &amp; Fluency (KS2)</a:t>
            </a:r>
          </a:p>
          <a:p>
            <a:r>
              <a:rPr lang="en-GB" dirty="0" smtClean="0"/>
              <a:t>Avoid mini-whiteboards / Stick in practice sheets</a:t>
            </a:r>
          </a:p>
          <a:p>
            <a:r>
              <a:rPr lang="en-GB" dirty="0" smtClean="0"/>
              <a:t>Casual Cursive (not every letter has to be joined)</a:t>
            </a:r>
          </a:p>
          <a:p>
            <a:r>
              <a:rPr lang="en-GB" dirty="0" smtClean="0"/>
              <a:t>Teach the handwriting position*</a:t>
            </a:r>
          </a:p>
          <a:p>
            <a:r>
              <a:rPr lang="en-GB" dirty="0" smtClean="0"/>
              <a:t>Expectations!</a:t>
            </a:r>
          </a:p>
          <a:p>
            <a:pPr lvl="1"/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32616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5358" y="406687"/>
            <a:ext cx="5094663" cy="60007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6459" y="406687"/>
            <a:ext cx="5915851" cy="2772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6628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Handwriting position*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 smtClean="0"/>
              <a:t>Teach </a:t>
            </a:r>
            <a:r>
              <a:rPr lang="en-GB" dirty="0"/>
              <a:t>children that when you use the handwriting signal they automatically go into the perfect handwriting position:</a:t>
            </a:r>
          </a:p>
          <a:p>
            <a:endParaRPr lang="en-GB" dirty="0"/>
          </a:p>
          <a:p>
            <a:pPr lvl="0"/>
            <a:r>
              <a:rPr lang="en-GB" dirty="0"/>
              <a:t>feet flat on the floor</a:t>
            </a:r>
          </a:p>
          <a:p>
            <a:pPr lvl="0"/>
            <a:r>
              <a:rPr lang="en-GB" dirty="0"/>
              <a:t>bottom at the back of the chair</a:t>
            </a:r>
          </a:p>
          <a:p>
            <a:pPr lvl="0"/>
            <a:r>
              <a:rPr lang="en-GB" dirty="0"/>
              <a:t>body one fist from the table</a:t>
            </a:r>
          </a:p>
          <a:p>
            <a:pPr lvl="0"/>
            <a:r>
              <a:rPr lang="en-GB" dirty="0"/>
              <a:t>shoulders down and relaxed</a:t>
            </a:r>
          </a:p>
          <a:p>
            <a:pPr lvl="0"/>
            <a:r>
              <a:rPr lang="en-GB" dirty="0"/>
              <a:t>back leaning forward slightly</a:t>
            </a:r>
          </a:p>
          <a:p>
            <a:pPr lvl="0"/>
            <a:r>
              <a:rPr lang="en-GB" dirty="0"/>
              <a:t>left/right hand holding the page</a:t>
            </a:r>
          </a:p>
          <a:p>
            <a:pPr lvl="0"/>
            <a:r>
              <a:rPr lang="en-GB" dirty="0"/>
              <a:t>left/right hand ready in a tripod grip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5922" y="2427482"/>
            <a:ext cx="2901693" cy="3884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2984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Letter Formation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955771" cy="4351338"/>
          </a:xfrm>
        </p:spPr>
        <p:txBody>
          <a:bodyPr/>
          <a:lstStyle/>
          <a:p>
            <a:r>
              <a:rPr lang="en-GB" dirty="0" smtClean="0"/>
              <a:t>Starting in Year R</a:t>
            </a:r>
          </a:p>
          <a:p>
            <a:r>
              <a:rPr lang="en-GB" dirty="0" smtClean="0"/>
              <a:t>RWI HW Stage 1a</a:t>
            </a:r>
          </a:p>
          <a:p>
            <a:r>
              <a:rPr lang="en-GB" dirty="0" smtClean="0"/>
              <a:t>Linked to phonics</a:t>
            </a:r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0924" y="1825625"/>
            <a:ext cx="5449060" cy="4172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3218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Size / Orientation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 Year R SUM2, move to Stage 1b (controlling the size of the letters)</a:t>
            </a:r>
          </a:p>
          <a:p>
            <a:r>
              <a:rPr lang="en-GB" dirty="0" smtClean="0"/>
              <a:t>Year 1 focus</a:t>
            </a:r>
          </a:p>
          <a:p>
            <a:r>
              <a:rPr lang="en-GB" dirty="0" smtClean="0"/>
              <a:t>RWI Stage 1b into Stage 2</a:t>
            </a:r>
          </a:p>
          <a:p>
            <a:r>
              <a:rPr lang="en-GB" dirty="0" smtClean="0"/>
              <a:t>Sitting correctly; comfortable grip</a:t>
            </a:r>
          </a:p>
          <a:p>
            <a:r>
              <a:rPr lang="en-GB" dirty="0" smtClean="0"/>
              <a:t>Lower case and capital letters</a:t>
            </a:r>
          </a:p>
          <a:p>
            <a:r>
              <a:rPr lang="en-GB" dirty="0" smtClean="0"/>
              <a:t>Digits 0-9</a:t>
            </a:r>
          </a:p>
          <a:p>
            <a:r>
              <a:rPr lang="en-GB" dirty="0" smtClean="0"/>
              <a:t>Handwriting families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70044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Ways the letters join together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870171" cy="4351338"/>
          </a:xfrm>
        </p:spPr>
        <p:txBody>
          <a:bodyPr/>
          <a:lstStyle/>
          <a:p>
            <a:r>
              <a:rPr lang="en-GB" dirty="0" smtClean="0"/>
              <a:t>Start teaching ‘arm to boat’ joins from SPR Year 1</a:t>
            </a:r>
          </a:p>
          <a:p>
            <a:r>
              <a:rPr lang="en-GB" dirty="0" smtClean="0"/>
              <a:t>Other joins in Year 2</a:t>
            </a:r>
          </a:p>
          <a:p>
            <a:r>
              <a:rPr lang="en-GB" dirty="0" smtClean="0"/>
              <a:t>RWI HW Stage 3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0325" y="1690688"/>
            <a:ext cx="3683475" cy="4576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158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Developing joined handwriting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Year 3</a:t>
            </a:r>
          </a:p>
          <a:p>
            <a:pPr lvl="1"/>
            <a:r>
              <a:rPr lang="en-GB" dirty="0" smtClean="0"/>
              <a:t>Continue to use RWI HW Stage 3</a:t>
            </a:r>
          </a:p>
          <a:p>
            <a:pPr lvl="1"/>
            <a:r>
              <a:rPr lang="en-GB" dirty="0" smtClean="0"/>
              <a:t>Expectation children are beginning to join their writing during Year 3</a:t>
            </a:r>
          </a:p>
          <a:p>
            <a:pPr lvl="1"/>
            <a:r>
              <a:rPr lang="en-GB" dirty="0" smtClean="0"/>
              <a:t>Practise / revise letter formation, relative size </a:t>
            </a:r>
            <a:r>
              <a:rPr lang="en-GB" dirty="0" err="1" smtClean="0"/>
              <a:t>etc</a:t>
            </a:r>
            <a:r>
              <a:rPr lang="en-GB" dirty="0" smtClean="0"/>
              <a:t> as required</a:t>
            </a:r>
          </a:p>
          <a:p>
            <a:pPr lvl="1"/>
            <a:r>
              <a:rPr lang="en-GB" dirty="0" smtClean="0"/>
              <a:t>Daily practice, reducing to three per week in SPR1 – use handwriting books </a:t>
            </a:r>
            <a:r>
              <a:rPr lang="en-GB" u="sng" dirty="0" smtClean="0"/>
              <a:t>if required</a:t>
            </a:r>
            <a:endParaRPr lang="en-GB" u="sng" dirty="0"/>
          </a:p>
          <a:p>
            <a:pPr lvl="1"/>
            <a:endParaRPr lang="en-GB" dirty="0" smtClean="0"/>
          </a:p>
          <a:p>
            <a:r>
              <a:rPr lang="en-GB" dirty="0" smtClean="0"/>
              <a:t>Year 4</a:t>
            </a:r>
          </a:p>
          <a:p>
            <a:pPr lvl="1"/>
            <a:r>
              <a:rPr lang="en-GB" dirty="0" smtClean="0"/>
              <a:t>Expectation writing is joined and there is increasing legibility and consistency in all independent writing</a:t>
            </a:r>
          </a:p>
          <a:p>
            <a:pPr lvl="1"/>
            <a:r>
              <a:rPr lang="en-GB" dirty="0" smtClean="0"/>
              <a:t>Practise / revise letter formation, relative size </a:t>
            </a:r>
            <a:r>
              <a:rPr lang="en-GB" dirty="0" err="1" smtClean="0"/>
              <a:t>etc</a:t>
            </a:r>
            <a:r>
              <a:rPr lang="en-GB" dirty="0" smtClean="0"/>
              <a:t> as required (using RWI HW Stage 3)</a:t>
            </a:r>
          </a:p>
          <a:p>
            <a:pPr lvl="1"/>
            <a:r>
              <a:rPr lang="en-GB" dirty="0" smtClean="0"/>
              <a:t>Daily practice, reducing to three per week in SPR1 – use normal lined books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19272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Fluency and Speed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Year 5</a:t>
            </a:r>
          </a:p>
          <a:p>
            <a:pPr lvl="1"/>
            <a:r>
              <a:rPr lang="en-GB" dirty="0"/>
              <a:t>C</a:t>
            </a:r>
            <a:r>
              <a:rPr lang="en-GB" dirty="0" smtClean="0"/>
              <a:t>ontinue to practice 3 times per week</a:t>
            </a:r>
          </a:p>
          <a:p>
            <a:pPr lvl="1"/>
            <a:r>
              <a:rPr lang="en-GB" dirty="0" smtClean="0"/>
              <a:t>Intervene if needed!</a:t>
            </a:r>
          </a:p>
          <a:p>
            <a:pPr lvl="1"/>
            <a:r>
              <a:rPr lang="en-GB" dirty="0" smtClean="0"/>
              <a:t>Fluency and speed</a:t>
            </a:r>
          </a:p>
          <a:p>
            <a:pPr lvl="1"/>
            <a:r>
              <a:rPr lang="en-GB" dirty="0" smtClean="0"/>
              <a:t>All children to have a ‘pen licence’ by Christmas*</a:t>
            </a:r>
          </a:p>
          <a:p>
            <a:pPr lvl="1"/>
            <a:endParaRPr lang="en-GB" dirty="0"/>
          </a:p>
          <a:p>
            <a:r>
              <a:rPr lang="en-GB" dirty="0" smtClean="0"/>
              <a:t>Year 6</a:t>
            </a:r>
          </a:p>
          <a:p>
            <a:pPr lvl="1"/>
            <a:r>
              <a:rPr lang="en-GB" dirty="0" smtClean="0"/>
              <a:t>Intervene if needed!</a:t>
            </a:r>
          </a:p>
          <a:p>
            <a:pPr lvl="1"/>
            <a:r>
              <a:rPr lang="en-GB" dirty="0" smtClean="0"/>
              <a:t>Fluency and speed</a:t>
            </a:r>
          </a:p>
          <a:p>
            <a:pPr lvl="1"/>
            <a:r>
              <a:rPr lang="en-GB" dirty="0" smtClean="0"/>
              <a:t>All children to start Year 6 with a pen</a:t>
            </a:r>
          </a:p>
          <a:p>
            <a:pPr lvl="1"/>
            <a:endParaRPr lang="en-GB" dirty="0" smtClean="0"/>
          </a:p>
          <a:p>
            <a:pPr lvl="1"/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703690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Pen Licence*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sz="2400" dirty="0"/>
              <a:t>Children should move on to use a pen for writing when they regularly and consistently demonstrate the following</a:t>
            </a:r>
            <a:r>
              <a:rPr lang="en-GB" sz="2400" dirty="0" smtClean="0"/>
              <a:t>:</a:t>
            </a:r>
          </a:p>
          <a:p>
            <a:pPr marL="0" indent="0">
              <a:buNone/>
            </a:pPr>
            <a:endParaRPr lang="en-GB" sz="2400" dirty="0"/>
          </a:p>
          <a:p>
            <a:r>
              <a:rPr lang="en-GB" sz="2400" dirty="0" smtClean="0"/>
              <a:t>Write </a:t>
            </a:r>
            <a:r>
              <a:rPr lang="en-GB" sz="2400" dirty="0"/>
              <a:t>legibly, fluently and with increasing speed</a:t>
            </a:r>
          </a:p>
          <a:p>
            <a:pPr lvl="0"/>
            <a:r>
              <a:rPr lang="en-GB" sz="2400" dirty="0"/>
              <a:t>Choose which shape of a letter to use when given choices and deciding whether or not to join specific letters</a:t>
            </a:r>
          </a:p>
          <a:p>
            <a:pPr lvl="0"/>
            <a:r>
              <a:rPr lang="en-GB" sz="2400" dirty="0"/>
              <a:t>Choose the writing implement that is best suited for a task (e.g. a pencil for drawing diagrams or for mathematics calculations </a:t>
            </a:r>
            <a:r>
              <a:rPr lang="en-GB" sz="2400" dirty="0" err="1"/>
              <a:t>etc</a:t>
            </a:r>
            <a:r>
              <a:rPr lang="en-GB" sz="2400" dirty="0" smtClean="0"/>
              <a:t>)</a:t>
            </a:r>
          </a:p>
          <a:p>
            <a:r>
              <a:rPr lang="en-GB" sz="2400" dirty="0"/>
              <a:t>Use a tripod grip</a:t>
            </a:r>
          </a:p>
          <a:p>
            <a:r>
              <a:rPr lang="en-GB" sz="2400" dirty="0" smtClean="0"/>
              <a:t>Sit </a:t>
            </a:r>
            <a:r>
              <a:rPr lang="en-GB" sz="2400" dirty="0"/>
              <a:t>in the ‘handwriting position’ to write</a:t>
            </a:r>
          </a:p>
          <a:p>
            <a:endParaRPr lang="en-GB" sz="2400" dirty="0"/>
          </a:p>
          <a:p>
            <a:pPr marL="0" indent="0">
              <a:buNone/>
            </a:pPr>
            <a:r>
              <a:rPr lang="en-GB" sz="2400" dirty="0"/>
              <a:t>Our aim is every child has a pen </a:t>
            </a:r>
            <a:r>
              <a:rPr lang="en-GB" sz="2400" dirty="0" smtClean="0"/>
              <a:t>licence </a:t>
            </a:r>
            <a:r>
              <a:rPr lang="en-GB" sz="2400" dirty="0"/>
              <a:t>by the end of the Autumn Term in Year 5.  However, children can gain a pen </a:t>
            </a:r>
            <a:r>
              <a:rPr lang="en-GB" sz="2400" dirty="0" smtClean="0"/>
              <a:t>licence </a:t>
            </a:r>
            <a:r>
              <a:rPr lang="en-GB" sz="2400" dirty="0"/>
              <a:t>before Year 5 and some children will take longer to gain one.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28728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480</Words>
  <Application>Microsoft Office PowerPoint</Application>
  <PresentationFormat>Widescreen</PresentationFormat>
  <Paragraphs>73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Courier New</vt:lpstr>
      <vt:lpstr>Office Theme</vt:lpstr>
      <vt:lpstr>Handwriting Guidelines</vt:lpstr>
      <vt:lpstr>Headlines</vt:lpstr>
      <vt:lpstr>PowerPoint Presentation</vt:lpstr>
      <vt:lpstr>Handwriting position*</vt:lpstr>
      <vt:lpstr>Letter Formation</vt:lpstr>
      <vt:lpstr>Size / Orientation</vt:lpstr>
      <vt:lpstr>Ways the letters join together</vt:lpstr>
      <vt:lpstr>Developing joined handwriting</vt:lpstr>
      <vt:lpstr>Fluency and Speed</vt:lpstr>
      <vt:lpstr>Pen Licence*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Handwriting Guidelines</dc:title>
  <dc:creator>Grant Strudley (Headteacher)</dc:creator>
  <cp:lastModifiedBy>Grant Strudley (Headteacher)</cp:lastModifiedBy>
  <cp:revision>17</cp:revision>
  <dcterms:created xsi:type="dcterms:W3CDTF">2019-11-06T13:09:06Z</dcterms:created>
  <dcterms:modified xsi:type="dcterms:W3CDTF">2019-11-07T08:19:58Z</dcterms:modified>
</cp:coreProperties>
</file>