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  <p:sldId id="264" r:id="rId9"/>
    <p:sldId id="265" r:id="rId10"/>
    <p:sldId id="266" r:id="rId11"/>
    <p:sldId id="267" r:id="rId12"/>
    <p:sldId id="269" r:id="rId13"/>
    <p:sldId id="268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88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2846C-59B2-4694-83DA-4678D1AA390F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882A7-90F7-4019-A69A-AA69DF0965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253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 txBox="1">
            <a:spLocks noGrp="1" noChangeArrowheads="1"/>
          </p:cNvSpPr>
          <p:nvPr/>
        </p:nvSpPr>
        <p:spPr bwMode="auto">
          <a:xfrm>
            <a:off x="3883852" y="8686288"/>
            <a:ext cx="2972547" cy="45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939" tIns="47969" rIns="95939" bIns="47969" anchor="b"/>
          <a:lstStyle/>
          <a:p>
            <a:pPr algn="r"/>
            <a:fld id="{DC794F6B-4EE6-402A-8686-42F226E812EE}" type="slidenum">
              <a:rPr lang="en-US" sz="1300"/>
              <a:pPr algn="r"/>
              <a:t>12</a:t>
            </a:fld>
            <a:endParaRPr lang="en-US" sz="130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7082" y="4344607"/>
            <a:ext cx="5483837" cy="4113556"/>
          </a:xfrm>
          <a:noFill/>
        </p:spPr>
        <p:txBody>
          <a:bodyPr wrap="square" lIns="95939" tIns="47969" rIns="95939" bIns="47969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1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969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553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58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4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416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690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9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98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E0DD0-6ED2-48F3-93E8-713EEDA7C0BB}" type="datetimeFigureOut">
              <a:rPr lang="en-GB" smtClean="0"/>
              <a:t>17/05/2015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30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hyperlink" Target="https://www.youtube.com/watch?v=W23e_7DhGOw" TargetMode="External"/><Relationship Id="rId7" Type="http://schemas.openxmlformats.org/officeDocument/2006/relationships/hyperlink" Target="https://www.youtube.com/watch?v=EIGN3ekzpjc" TargetMode="External"/><Relationship Id="rId2" Type="http://schemas.openxmlformats.org/officeDocument/2006/relationships/hyperlink" Target="../../../Videos/RealPlayer%20Downloads/Making%20numbers%20real2.mp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../../../Videos/RealPlayer%20Downloads/The%20Primary%201,2%20guide%20to%20Numicon%20in%207%20minutes.mp4" TargetMode="External"/><Relationship Id="rId5" Type="http://schemas.openxmlformats.org/officeDocument/2006/relationships/hyperlink" Target="https://www.youtube.com/watch?v=Rw_LgDKwdgI" TargetMode="External"/><Relationship Id="rId4" Type="http://schemas.openxmlformats.org/officeDocument/2006/relationships/hyperlink" Target="../../../Videos/RealPlayer%20Downloads/First%20steps%20at%20home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oftschools.com/math/place_value/teaching_place_value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ownwoodschool.com/menu/mnu5.s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7" r="7564"/>
          <a:stretch/>
        </p:blipFill>
        <p:spPr bwMode="auto">
          <a:xfrm rot="16200000">
            <a:off x="-2797939" y="2799252"/>
            <a:ext cx="6834129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7" r="7564"/>
          <a:stretch/>
        </p:blipFill>
        <p:spPr bwMode="auto">
          <a:xfrm rot="16200000">
            <a:off x="5107811" y="2821811"/>
            <a:ext cx="6834129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61975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/>
          <p:cNvPicPr>
            <a:picLocks noGrp="1" noChangeAspect="1" noChangeArrowheads="1"/>
          </p:cNvPicPr>
          <p:nvPr>
            <p:ph type="subTitle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0" t="12741" r="22430" b="8567"/>
          <a:stretch/>
        </p:blipFill>
        <p:spPr>
          <a:xfrm>
            <a:off x="2281286" y="405353"/>
            <a:ext cx="4496585" cy="605200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80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3" y="1484313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z="8800" smtClean="0">
                <a:latin typeface="Comic Sans MS" pitchFamily="66" charset="0"/>
                <a:cs typeface="Trebuchet MS" pitchFamily="34" charset="0"/>
              </a:rPr>
              <a:t>Using Numicon</a:t>
            </a:r>
            <a:endParaRPr lang="en-US" altLang="en-US" sz="8800" smtClean="0">
              <a:latin typeface="Comic Sans MS" pitchFamily="66" charset="0"/>
              <a:cs typeface="Trebuchet MS" pitchFamily="34" charset="0"/>
            </a:endParaRPr>
          </a:p>
        </p:txBody>
      </p:sp>
      <p:pic>
        <p:nvPicPr>
          <p:cNvPr id="13315" name="Picture 4" descr="http://www.literacyshed.com/uploads/1/2/5/7/12572836/9839241_orig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"/>
          <a:stretch/>
        </p:blipFill>
        <p:spPr bwMode="auto">
          <a:xfrm>
            <a:off x="2798618" y="2781300"/>
            <a:ext cx="384507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5473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557338"/>
            <a:ext cx="8229600" cy="1143000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</a:br>
            <a: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</a:br>
            <a: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</a:br>
            <a:r>
              <a:rPr lang="en-GB" altLang="en-US" b="1" dirty="0" err="1" smtClean="0">
                <a:solidFill>
                  <a:schemeClr val="tx1"/>
                </a:solidFill>
                <a:latin typeface="Comic Sans MS" pitchFamily="66" charset="0"/>
                <a:cs typeface="Trebuchet MS" pitchFamily="34" charset="0"/>
              </a:rPr>
              <a:t>Numicon</a:t>
            </a:r>
            <a:r>
              <a:rPr lang="en-GB" altLang="en-US" b="1" dirty="0" smtClean="0">
                <a:solidFill>
                  <a:schemeClr val="tx1"/>
                </a:solidFill>
                <a:latin typeface="Comic Sans MS" pitchFamily="66" charset="0"/>
                <a:cs typeface="Trebuchet MS" pitchFamily="34" charset="0"/>
              </a:rPr>
              <a:t> is a maths resource that uses a series of structured images to represent numbers.</a:t>
            </a:r>
            <a:r>
              <a:rPr lang="en-GB" altLang="en-US" dirty="0" smtClean="0">
                <a:cs typeface="Trebuchet MS" pitchFamily="34" charset="0"/>
              </a:rPr>
              <a:t/>
            </a:r>
            <a:br>
              <a:rPr lang="en-GB" altLang="en-US" dirty="0" smtClean="0">
                <a:cs typeface="Trebuchet MS" pitchFamily="34" charset="0"/>
              </a:rPr>
            </a:br>
            <a:endParaRPr lang="en-US" altLang="en-US" dirty="0" smtClean="0">
              <a:cs typeface="Trebuchet MS" pitchFamily="34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 smtClean="0"/>
          </a:p>
          <a:p>
            <a:pPr eaLnBrk="1" hangingPunct="1"/>
            <a:endParaRPr lang="en-GB" altLang="en-US" dirty="0" smtClean="0"/>
          </a:p>
        </p:txBody>
      </p:sp>
      <p:pic>
        <p:nvPicPr>
          <p:cNvPr id="14340" name="Picture 4" descr="Num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31" y="4585636"/>
            <a:ext cx="8668857" cy="1147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015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tairca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077072"/>
            <a:ext cx="8280400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82600" y="1341438"/>
            <a:ext cx="8229600" cy="287813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000" smtClean="0">
                <a:latin typeface="Comic Sans MS" pitchFamily="66" charset="0"/>
              </a:rPr>
              <a:t>It can be quite difficult to explain to a child the mathematical concept of ‘five’.</a:t>
            </a:r>
          </a:p>
          <a:p>
            <a:pPr algn="ctr" eaLnBrk="1" hangingPunct="1">
              <a:buFontTx/>
              <a:buNone/>
            </a:pPr>
            <a:r>
              <a:rPr lang="en-GB" altLang="en-US" sz="3000" smtClean="0">
                <a:latin typeface="Comic Sans MS" pitchFamily="66" charset="0"/>
              </a:rPr>
              <a:t> </a:t>
            </a:r>
          </a:p>
          <a:p>
            <a:pPr algn="ctr" eaLnBrk="1" hangingPunct="1">
              <a:buFontTx/>
              <a:buNone/>
            </a:pPr>
            <a:r>
              <a:rPr lang="en-GB" altLang="en-US" sz="3000" smtClean="0">
                <a:latin typeface="Comic Sans MS" pitchFamily="66" charset="0"/>
              </a:rPr>
              <a:t>But the Numicon shape for ‘five’ looks like ‘one less’ than six and ‘one more’ than four.</a:t>
            </a:r>
            <a:endParaRPr lang="en-US" altLang="en-US" sz="3000" smtClean="0">
              <a:latin typeface="Comic Sans MS" pitchFamily="66" charset="0"/>
            </a:endParaRPr>
          </a:p>
        </p:txBody>
      </p:sp>
      <p:pic>
        <p:nvPicPr>
          <p:cNvPr id="15364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103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318293" y="1628800"/>
            <a:ext cx="8507413" cy="4638576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3600" dirty="0" err="1" smtClean="0">
                <a:latin typeface="Comic Sans MS" pitchFamily="66" charset="0"/>
              </a:rPr>
              <a:t>Numicon</a:t>
            </a:r>
            <a:r>
              <a:rPr lang="en-GB" altLang="en-US" sz="3600" dirty="0" smtClean="0">
                <a:latin typeface="Comic Sans MS" pitchFamily="66" charset="0"/>
              </a:rPr>
              <a:t> shapes are designed to exploit three key strengths of young </a:t>
            </a:r>
            <a:r>
              <a:rPr lang="en-GB" altLang="en-US" sz="3600" smtClean="0">
                <a:latin typeface="Comic Sans MS" pitchFamily="66" charset="0"/>
              </a:rPr>
              <a:t>children, in </a:t>
            </a:r>
            <a:r>
              <a:rPr lang="en-GB" altLang="en-US" sz="3600" dirty="0" smtClean="0">
                <a:latin typeface="Comic Sans MS" pitchFamily="66" charset="0"/>
              </a:rPr>
              <a:t>order to help them understand number:</a:t>
            </a:r>
          </a:p>
          <a:p>
            <a:pPr marL="0" indent="0" eaLnBrk="1" hangingPunct="1"/>
            <a:r>
              <a:rPr lang="en-GB" altLang="en-US" sz="3600" dirty="0" smtClean="0">
                <a:latin typeface="Comic Sans MS" pitchFamily="66" charset="0"/>
              </a:rPr>
              <a:t>Learning from doing</a:t>
            </a:r>
          </a:p>
          <a:p>
            <a:pPr marL="0" indent="0" eaLnBrk="1" hangingPunct="1"/>
            <a:r>
              <a:rPr lang="en-GB" altLang="en-US" sz="3600" dirty="0" smtClean="0">
                <a:latin typeface="Comic Sans MS" pitchFamily="66" charset="0"/>
              </a:rPr>
              <a:t>Learning from seeing</a:t>
            </a:r>
          </a:p>
          <a:p>
            <a:pPr marL="0" indent="0" eaLnBrk="1" hangingPunct="1"/>
            <a:r>
              <a:rPr lang="en-GB" altLang="en-US" sz="3600" dirty="0" smtClean="0">
                <a:latin typeface="Comic Sans MS" pitchFamily="66" charset="0"/>
              </a:rPr>
              <a:t>Children’s strong sense of pattern.</a:t>
            </a:r>
            <a:endParaRPr lang="en-US" altLang="en-US" sz="3600" dirty="0" smtClean="0">
              <a:latin typeface="Comic Sans MS" pitchFamily="66" charset="0"/>
            </a:endParaRPr>
          </a:p>
        </p:txBody>
      </p:sp>
      <p:pic>
        <p:nvPicPr>
          <p:cNvPr id="16387" name="Picture 3" descr="ANd9GcT_xT0rxWbWTdV1b0aB8LqskyMckP8dpBwv1s_elTE4KdUwo_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01008"/>
            <a:ext cx="1624012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3710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234097"/>
            <a:ext cx="7124700" cy="92392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u="sng" dirty="0" smtClean="0">
                <a:latin typeface="Comic Sans MS" pitchFamily="66" charset="0"/>
                <a:cs typeface="Trebuchet MS" pitchFamily="34" charset="0"/>
              </a:rPr>
              <a:t>Why Use </a:t>
            </a:r>
            <a:r>
              <a:rPr lang="en-GB" altLang="en-US" b="1" u="sng" dirty="0" err="1" smtClean="0">
                <a:latin typeface="Comic Sans MS" pitchFamily="66" charset="0"/>
                <a:cs typeface="Trebuchet MS" pitchFamily="34" charset="0"/>
              </a:rPr>
              <a:t>Numicon</a:t>
            </a:r>
            <a:r>
              <a:rPr lang="en-GB" altLang="en-US" b="1" u="sng" dirty="0" smtClean="0">
                <a:latin typeface="Comic Sans MS" pitchFamily="66" charset="0"/>
                <a:cs typeface="Trebuchet MS" pitchFamily="34" charset="0"/>
              </a:rPr>
              <a:t>?</a:t>
            </a:r>
            <a:r>
              <a:rPr lang="en-US" altLang="en-US" dirty="0" smtClean="0">
                <a:cs typeface="Trebuchet MS" pitchFamily="34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989138"/>
            <a:ext cx="8229600" cy="452596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endParaRPr lang="en-GB" altLang="en-US" sz="1200" dirty="0" smtClean="0">
              <a:latin typeface="Comic Sans MS" pitchFamily="66" charset="0"/>
            </a:endParaRPr>
          </a:p>
          <a:p>
            <a:pPr eaLnBrk="1" hangingPunct="1"/>
            <a:r>
              <a:rPr lang="en-GB" altLang="en-US" sz="2800" dirty="0" smtClean="0">
                <a:latin typeface="Comic Sans MS" pitchFamily="66" charset="0"/>
              </a:rPr>
              <a:t>Children can understand number relationships</a:t>
            </a:r>
          </a:p>
          <a:p>
            <a:pPr eaLnBrk="1" hangingPunct="1"/>
            <a:endParaRPr lang="en-GB" altLang="en-US" sz="2800" dirty="0" smtClean="0">
              <a:latin typeface="Comic Sans MS" pitchFamily="66" charset="0"/>
            </a:endParaRPr>
          </a:p>
          <a:p>
            <a:pPr eaLnBrk="1" hangingPunct="1"/>
            <a:r>
              <a:rPr lang="en-GB" altLang="en-US" sz="2800" dirty="0" smtClean="0">
                <a:latin typeface="Comic Sans MS" pitchFamily="66" charset="0"/>
              </a:rPr>
              <a:t>Children can do calculating without counting</a:t>
            </a:r>
          </a:p>
          <a:p>
            <a:pPr eaLnBrk="1" hangingPunct="1"/>
            <a:endParaRPr lang="en-GB" altLang="en-US" sz="2800" dirty="0" smtClean="0">
              <a:latin typeface="Comic Sans MS" pitchFamily="66" charset="0"/>
            </a:endParaRPr>
          </a:p>
          <a:p>
            <a:pPr eaLnBrk="1" hangingPunct="1"/>
            <a:r>
              <a:rPr lang="en-GB" altLang="en-US" sz="2800" dirty="0" smtClean="0">
                <a:latin typeface="Comic Sans MS" pitchFamily="66" charset="0"/>
              </a:rPr>
              <a:t>Children learn mathematical language</a:t>
            </a:r>
          </a:p>
          <a:p>
            <a:pPr marL="0" indent="0" eaLnBrk="1" hangingPunct="1">
              <a:buNone/>
            </a:pPr>
            <a:endParaRPr lang="en-GB" altLang="en-US" sz="2800" dirty="0" smtClean="0">
              <a:latin typeface="Comic Sans MS" pitchFamily="66" charset="0"/>
            </a:endParaRPr>
          </a:p>
          <a:p>
            <a:pPr eaLnBrk="1" hangingPunct="1"/>
            <a:r>
              <a:rPr lang="en-GB" altLang="en-US" sz="2800" dirty="0" smtClean="0">
                <a:latin typeface="Comic Sans MS" pitchFamily="66" charset="0"/>
              </a:rPr>
              <a:t>Children learn to make connections and to use and apply their understanding.</a:t>
            </a:r>
            <a:endParaRPr lang="en-US" altLang="en-US" sz="2800" dirty="0" smtClean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362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3" y="1340768"/>
            <a:ext cx="8229600" cy="525658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en-US" sz="5400" dirty="0" smtClean="0">
                <a:latin typeface="Comic Sans MS" pitchFamily="66" charset="0"/>
                <a:cs typeface="Trebuchet MS" pitchFamily="34" charset="0"/>
              </a:rPr>
              <a:t>How do we use Numicon?</a:t>
            </a:r>
            <a:r>
              <a:rPr lang="en-US" altLang="en-US" sz="2000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US" altLang="en-US" sz="2000" dirty="0" smtClean="0">
                <a:latin typeface="Comic Sans MS" pitchFamily="66" charset="0"/>
                <a:cs typeface="Trebuchet MS" pitchFamily="34" charset="0"/>
              </a:rPr>
            </a:br>
            <a:r>
              <a:rPr lang="en-US" altLang="en-US" sz="5400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US" altLang="en-US" sz="5400" dirty="0" smtClean="0">
                <a:latin typeface="Comic Sans MS" pitchFamily="66" charset="0"/>
                <a:cs typeface="Trebuchet MS" pitchFamily="34" charset="0"/>
              </a:rPr>
            </a:br>
            <a:r>
              <a:rPr lang="en-US" altLang="en-US" sz="4000" dirty="0" smtClean="0">
                <a:latin typeface="Comic Sans MS" pitchFamily="66" charset="0"/>
                <a:cs typeface="Trebuchet MS" pitchFamily="34" charset="0"/>
              </a:rPr>
              <a:t>- </a:t>
            </a:r>
            <a:r>
              <a:rPr lang="en-GB" sz="4000" dirty="0" smtClean="0">
                <a:latin typeface="Comic Sans MS" panose="030F0702030302020204" pitchFamily="66" charset="0"/>
                <a:hlinkClick r:id="rId2" action="ppaction://hlinkfile"/>
              </a:rPr>
              <a:t>Making numbers real </a:t>
            </a:r>
            <a:r>
              <a:rPr lang="en-GB" sz="2000" dirty="0" smtClean="0">
                <a:hlinkClick r:id="rId3"/>
              </a:rPr>
              <a:t>https://www.youtube.com/watch?v=W23e_7DhGOw</a:t>
            </a:r>
            <a:r>
              <a:rPr lang="en-GB" sz="1300" dirty="0" smtClean="0"/>
              <a:t/>
            </a:r>
            <a:br>
              <a:rPr lang="en-GB" sz="1300" dirty="0" smtClean="0"/>
            </a:br>
            <a:r>
              <a:rPr lang="en-GB" sz="1300" dirty="0" smtClean="0"/>
              <a:t/>
            </a:r>
            <a:br>
              <a:rPr lang="en-GB" sz="1300" dirty="0" smtClean="0"/>
            </a:br>
            <a:r>
              <a:rPr lang="en-GB" sz="1300" dirty="0"/>
              <a:t/>
            </a:r>
            <a:br>
              <a:rPr lang="en-GB" sz="1300" dirty="0"/>
            </a:br>
            <a:r>
              <a:rPr lang="en-GB" sz="1300" dirty="0" smtClean="0"/>
              <a:t>…………………………</a:t>
            </a:r>
            <a:r>
              <a:rPr lang="en-GB" sz="2000" dirty="0" smtClean="0">
                <a:latin typeface="Comic Sans MS" panose="030F0702030302020204" pitchFamily="66" charset="0"/>
              </a:rPr>
              <a:t>and further watching at home if you wish…………</a:t>
            </a:r>
            <a:r>
              <a:rPr lang="en-GB" sz="1300" dirty="0" smtClean="0"/>
              <a:t/>
            </a:r>
            <a:br>
              <a:rPr lang="en-GB" sz="1300" dirty="0" smtClean="0"/>
            </a:br>
            <a:r>
              <a:rPr lang="en-GB" sz="1300" dirty="0"/>
              <a:t/>
            </a:r>
            <a:br>
              <a:rPr lang="en-GB" sz="1300" dirty="0"/>
            </a:br>
            <a:r>
              <a:rPr lang="en-GB" sz="1300" dirty="0" smtClean="0"/>
              <a:t/>
            </a:r>
            <a:br>
              <a:rPr lang="en-GB" sz="1300" dirty="0" smtClean="0"/>
            </a:br>
            <a:r>
              <a:rPr lang="en-US" altLang="en-US" sz="3100" dirty="0" smtClean="0">
                <a:latin typeface="Comic Sans MS" pitchFamily="66" charset="0"/>
                <a:cs typeface="Trebuchet MS" pitchFamily="34" charset="0"/>
                <a:hlinkClick r:id="rId4" action="ppaction://hlinkfile"/>
              </a:rPr>
              <a:t>Numicon </a:t>
            </a:r>
            <a:r>
              <a:rPr lang="en-US" altLang="en-US" sz="3100" dirty="0">
                <a:latin typeface="Comic Sans MS" pitchFamily="66" charset="0"/>
                <a:cs typeface="Trebuchet MS" pitchFamily="34" charset="0"/>
                <a:hlinkClick r:id="rId4" action="ppaction://hlinkfile"/>
              </a:rPr>
              <a:t>at home video</a:t>
            </a:r>
            <a:r>
              <a:rPr lang="en-US" altLang="en-US" sz="3100" dirty="0">
                <a:latin typeface="Comic Sans MS" pitchFamily="66" charset="0"/>
                <a:cs typeface="Trebuchet MS" pitchFamily="34" charset="0"/>
              </a:rPr>
              <a:t/>
            </a:r>
            <a:br>
              <a:rPr lang="en-US" altLang="en-US" sz="3100" dirty="0">
                <a:latin typeface="Comic Sans MS" pitchFamily="66" charset="0"/>
                <a:cs typeface="Trebuchet MS" pitchFamily="34" charset="0"/>
              </a:rPr>
            </a:br>
            <a:r>
              <a:rPr lang="en-GB" sz="2000" u="sng" dirty="0">
                <a:latin typeface="Comic Sans MS" panose="030F0702030302020204" pitchFamily="66" charset="0"/>
                <a:hlinkClick r:id="rId5"/>
              </a:rPr>
              <a:t>https://www.youtube.com/watch?v=Rw_LgDKwdgI</a:t>
            </a:r>
            <a:r>
              <a:rPr lang="en-GB" sz="3100" u="sng" dirty="0">
                <a:latin typeface="Comic Sans MS" panose="030F0702030302020204" pitchFamily="66" charset="0"/>
              </a:rPr>
              <a:t/>
            </a:r>
            <a:br>
              <a:rPr lang="en-GB" sz="3100" u="sng" dirty="0">
                <a:latin typeface="Comic Sans MS" panose="030F0702030302020204" pitchFamily="66" charset="0"/>
              </a:rPr>
            </a:br>
            <a:r>
              <a:rPr lang="en-GB" sz="3100" dirty="0">
                <a:latin typeface="Comic Sans MS" panose="030F0702030302020204" pitchFamily="66" charset="0"/>
              </a:rPr>
              <a:t>-</a:t>
            </a:r>
            <a:r>
              <a:rPr lang="en-GB" sz="3100" dirty="0">
                <a:latin typeface="Comic Sans MS" panose="030F0702030302020204" pitchFamily="66" charset="0"/>
                <a:hlinkClick r:id="rId6" action="ppaction://hlinkfile"/>
              </a:rPr>
              <a:t>The Primary 1,2 guide to </a:t>
            </a:r>
            <a:r>
              <a:rPr lang="en-GB" sz="3100" dirty="0" err="1">
                <a:latin typeface="Comic Sans MS" panose="030F0702030302020204" pitchFamily="66" charset="0"/>
                <a:hlinkClick r:id="rId6" action="ppaction://hlinkfile"/>
              </a:rPr>
              <a:t>Numicon</a:t>
            </a:r>
            <a:r>
              <a:rPr lang="en-GB" sz="3100" dirty="0">
                <a:latin typeface="Comic Sans MS" panose="030F0702030302020204" pitchFamily="66" charset="0"/>
                <a:hlinkClick r:id="rId6" action="ppaction://hlinkfile"/>
              </a:rPr>
              <a:t> in 7 minutes </a:t>
            </a:r>
            <a:r>
              <a:rPr lang="en-GB" sz="3100" b="1" dirty="0">
                <a:latin typeface="Comic Sans MS" panose="030F0702030302020204" pitchFamily="66" charset="0"/>
              </a:rPr>
              <a:t/>
            </a:r>
            <a:br>
              <a:rPr lang="en-GB" sz="3100" b="1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  <a:hlinkClick r:id="rId7"/>
              </a:rPr>
              <a:t>https://www.youtube.com/watch?v=EIGN3ekzpjc</a:t>
            </a:r>
            <a:r>
              <a:rPr lang="en-US" altLang="en-US" sz="5400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US" altLang="en-US" sz="5400" dirty="0" smtClean="0">
                <a:latin typeface="Comic Sans MS" pitchFamily="66" charset="0"/>
                <a:cs typeface="Trebuchet MS" pitchFamily="34" charset="0"/>
              </a:rPr>
            </a:br>
            <a:endParaRPr lang="en-US" altLang="en-US" sz="5400" dirty="0" smtClean="0">
              <a:latin typeface="Comic Sans MS" pitchFamily="66" charset="0"/>
              <a:cs typeface="Trebuchet MS" pitchFamily="34" charset="0"/>
            </a:endParaRPr>
          </a:p>
        </p:txBody>
      </p:sp>
      <p:pic>
        <p:nvPicPr>
          <p:cNvPr id="13316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4813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234097"/>
            <a:ext cx="7124700" cy="92392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dirty="0" smtClean="0">
                <a:latin typeface="Comic Sans MS" pitchFamily="66" charset="0"/>
                <a:cs typeface="Trebuchet MS" pitchFamily="34" charset="0"/>
              </a:rPr>
              <a:t>Games you can play…….</a:t>
            </a:r>
            <a:r>
              <a:rPr lang="en-US" altLang="en-US" dirty="0" smtClean="0">
                <a:cs typeface="Trebuchet MS" pitchFamily="34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132856"/>
            <a:ext cx="8229600" cy="4382244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800" b="1" u="sng" dirty="0" smtClean="0">
                <a:latin typeface="Comic Sans MS" pitchFamily="66" charset="0"/>
              </a:rPr>
              <a:t>Odd &amp; even:</a:t>
            </a:r>
          </a:p>
          <a:p>
            <a:pPr marL="0" indent="0" eaLnBrk="1" hangingPunct="1">
              <a:buNone/>
            </a:pPr>
            <a:endParaRPr lang="en-US" altLang="en-US" sz="2800" dirty="0" smtClean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737" y="2708920"/>
            <a:ext cx="5951471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17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0768"/>
            <a:ext cx="8229600" cy="517433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800" b="1" u="sng" dirty="0" smtClean="0">
                <a:latin typeface="Comic Sans MS" pitchFamily="66" charset="0"/>
              </a:rPr>
              <a:t>Addition:</a:t>
            </a:r>
          </a:p>
          <a:p>
            <a:pPr marL="0" indent="0" eaLnBrk="1" hangingPunct="1">
              <a:buNone/>
            </a:pPr>
            <a:endParaRPr lang="en-US" altLang="en-US" sz="2800" dirty="0" smtClean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4543400" cy="29132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490" y="3717032"/>
            <a:ext cx="4496124" cy="28989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61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0768"/>
            <a:ext cx="8229600" cy="517433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800" b="1" u="sng" dirty="0" smtClean="0">
                <a:latin typeface="Comic Sans MS" pitchFamily="66" charset="0"/>
              </a:rPr>
              <a:t>Subtraction:</a:t>
            </a:r>
          </a:p>
          <a:p>
            <a:pPr marL="0" indent="0" eaLnBrk="1" hangingPunct="1">
              <a:buNone/>
            </a:pPr>
            <a:endParaRPr lang="en-US" altLang="en-US" sz="2800" dirty="0" smtClean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4760126" cy="31683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00495"/>
            <a:ext cx="4945831" cy="32530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640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0768"/>
            <a:ext cx="8229600" cy="517433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800" b="1" u="sng" dirty="0" smtClean="0">
                <a:latin typeface="Comic Sans MS" pitchFamily="66" charset="0"/>
              </a:rPr>
              <a:t>Place Value:</a:t>
            </a:r>
          </a:p>
          <a:p>
            <a:pPr marL="0" indent="0" eaLnBrk="1" hangingPunct="1">
              <a:buNone/>
            </a:pPr>
            <a:endParaRPr lang="en-US" altLang="en-US" sz="2800" dirty="0" smtClean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00" y="1988840"/>
            <a:ext cx="4479933" cy="29464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585" y="3201196"/>
            <a:ext cx="5254703" cy="34681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73752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pPr eaLnBrk="1" hangingPunct="1"/>
            <a:r>
              <a:rPr lang="en-GB" sz="3200" b="1" dirty="0" smtClean="0">
                <a:latin typeface="Comic Sans MS" panose="030F0702030302020204" pitchFamily="66" charset="0"/>
              </a:rPr>
              <a:t>What is place value? </a:t>
            </a:r>
            <a:br>
              <a:rPr lang="en-GB" sz="3200" b="1" dirty="0" smtClean="0">
                <a:latin typeface="Comic Sans MS" panose="030F0702030302020204" pitchFamily="66" charset="0"/>
              </a:rPr>
            </a:br>
            <a:r>
              <a:rPr lang="en-US" sz="2400" b="1" i="1" dirty="0" smtClean="0">
                <a:latin typeface="Comic Sans MS" panose="030F0702030302020204" pitchFamily="66" charset="0"/>
              </a:rPr>
              <a:t>The value of where the digit is in the number, such as units, tens, hundreds, etc.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endParaRPr lang="en-US" dirty="0" smtClean="0">
              <a:latin typeface="Comic Sans MS" panose="030F0702030302020204" pitchFamily="66" charset="0"/>
            </a:endParaRP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0608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/>
              <a:t> </a:t>
            </a:r>
          </a:p>
        </p:txBody>
      </p:sp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395288" y="1628775"/>
            <a:ext cx="84248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For example, in</a:t>
            </a:r>
            <a:r>
              <a:rPr lang="en-US" sz="1600" dirty="0">
                <a:solidFill>
                  <a:srgbClr val="333399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3</a:t>
            </a:r>
            <a:r>
              <a:rPr lang="en-US" sz="1600" dirty="0">
                <a:solidFill>
                  <a:srgbClr val="008000"/>
                </a:solidFill>
                <a:latin typeface="Comic Sans MS" panose="030F0702030302020204" pitchFamily="66" charset="0"/>
              </a:rPr>
              <a:t>5</a:t>
            </a:r>
            <a:r>
              <a:rPr lang="en-US" sz="1600" dirty="0">
                <a:latin typeface="Comic Sans MS" panose="030F0702030302020204" pitchFamily="66" charset="0"/>
              </a:rPr>
              <a:t>2</a:t>
            </a:r>
            <a:r>
              <a:rPr lang="en-US" sz="1600" dirty="0">
                <a:solidFill>
                  <a:srgbClr val="333399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>
                <a:latin typeface="Comic Sans MS" panose="030F0702030302020204" pitchFamily="66" charset="0"/>
              </a:rPr>
              <a:t>the place value of the digit</a:t>
            </a:r>
            <a:r>
              <a:rPr lang="en-US" sz="1600" dirty="0">
                <a:solidFill>
                  <a:srgbClr val="333399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008000"/>
                </a:solidFill>
                <a:latin typeface="Comic Sans MS" panose="030F0702030302020204" pitchFamily="66" charset="0"/>
              </a:rPr>
              <a:t>5</a:t>
            </a:r>
            <a:r>
              <a:rPr lang="en-US" sz="1600" dirty="0">
                <a:solidFill>
                  <a:srgbClr val="333399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in that number is "tens" 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tx2"/>
                </a:solidFill>
                <a:latin typeface="Comic Sans MS" panose="030F0702030302020204" pitchFamily="66" charset="0"/>
              </a:rPr>
              <a:t>Look at the seven digit number below:</a:t>
            </a:r>
          </a:p>
        </p:txBody>
      </p:sp>
      <p:pic>
        <p:nvPicPr>
          <p:cNvPr id="22532" name="Picture 5" descr="place_value"/>
          <p:cNvPicPr>
            <a:picLocks noChangeAspect="1" noChangeArrowheads="1"/>
          </p:cNvPicPr>
          <p:nvPr/>
        </p:nvPicPr>
        <p:blipFill>
          <a:blip r:embed="rId3"/>
          <a:srcRect t="6204" r="13780" b="8942"/>
          <a:stretch>
            <a:fillRect/>
          </a:stretch>
        </p:blipFill>
        <p:spPr bwMode="auto">
          <a:xfrm>
            <a:off x="611188" y="3141663"/>
            <a:ext cx="76676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0" y="329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252413" y="2490758"/>
            <a:ext cx="7575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en-GB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What is the value of the digit  2  in the number </a:t>
            </a:r>
            <a:r>
              <a:rPr 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3 147 286 ?</a:t>
            </a:r>
          </a:p>
        </p:txBody>
      </p:sp>
      <p:sp>
        <p:nvSpPr>
          <p:cNvPr id="22535" name="Rectangle 9"/>
          <p:cNvSpPr>
            <a:spLocks noChangeArrowheads="1"/>
          </p:cNvSpPr>
          <p:nvPr/>
        </p:nvSpPr>
        <p:spPr bwMode="auto">
          <a:xfrm>
            <a:off x="4859338" y="3141663"/>
            <a:ext cx="1008062" cy="2087562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2536" name="Rectangle 10"/>
          <p:cNvSpPr>
            <a:spLocks noChangeArrowheads="1"/>
          </p:cNvSpPr>
          <p:nvPr/>
        </p:nvSpPr>
        <p:spPr bwMode="auto">
          <a:xfrm>
            <a:off x="4067175" y="2490758"/>
            <a:ext cx="287337" cy="388173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2537" name="Text Box 12"/>
          <p:cNvSpPr txBox="1">
            <a:spLocks noChangeArrowheads="1"/>
          </p:cNvSpPr>
          <p:nvPr/>
        </p:nvSpPr>
        <p:spPr bwMode="auto">
          <a:xfrm>
            <a:off x="395288" y="6092825"/>
            <a:ext cx="8208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/>
          </a:p>
        </p:txBody>
      </p:sp>
      <p:sp>
        <p:nvSpPr>
          <p:cNvPr id="22538" name="Rectangle 14"/>
          <p:cNvSpPr>
            <a:spLocks noChangeArrowheads="1"/>
          </p:cNvSpPr>
          <p:nvPr/>
        </p:nvSpPr>
        <p:spPr bwMode="auto">
          <a:xfrm>
            <a:off x="684213" y="6165850"/>
            <a:ext cx="714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hlinkClick r:id="rId4"/>
              </a:rPr>
              <a:t>http://www.softschools.com/math/place_value/teaching_place_value/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28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247099"/>
            <a:ext cx="8229600" cy="72008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b="1" dirty="0" smtClean="0">
                <a:latin typeface="Comic Sans MS" pitchFamily="66" charset="0"/>
                <a:cs typeface="Trebuchet MS" pitchFamily="34" charset="0"/>
              </a:rPr>
              <a:t>Extras to make &amp; take home…….</a:t>
            </a:r>
            <a:r>
              <a:rPr lang="en-US" altLang="en-US" dirty="0" smtClean="0">
                <a:cs typeface="Trebuchet MS" pitchFamily="34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916831"/>
            <a:ext cx="4038600" cy="4835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800" b="1" u="sng" dirty="0" err="1" smtClean="0">
                <a:latin typeface="Comic Sans MS" pitchFamily="66" charset="0"/>
              </a:rPr>
              <a:t>Numicon</a:t>
            </a:r>
            <a:r>
              <a:rPr lang="en-US" altLang="en-US" sz="2800" b="1" u="sng" dirty="0" smtClean="0">
                <a:latin typeface="Comic Sans MS" pitchFamily="66" charset="0"/>
              </a:rPr>
              <a:t> dice:</a:t>
            </a:r>
          </a:p>
          <a:p>
            <a:pPr marL="0" indent="0" eaLnBrk="1" hangingPunct="1">
              <a:buNone/>
            </a:pPr>
            <a:endParaRPr lang="en-US" altLang="en-US" sz="2800" dirty="0" smtClean="0">
              <a:latin typeface="Comic Sans MS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916832"/>
            <a:ext cx="4038600" cy="4835625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altLang="en-US" b="1" u="sng" dirty="0" smtClean="0">
                <a:latin typeface="Comic Sans MS" pitchFamily="66" charset="0"/>
              </a:rPr>
              <a:t>Subtraction covers:</a:t>
            </a:r>
            <a:endParaRPr lang="en-US" altLang="en-US" b="1" u="sng" dirty="0">
              <a:latin typeface="Comic Sans MS" pitchFamily="66" charset="0"/>
            </a:endParaRPr>
          </a:p>
        </p:txBody>
      </p:sp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3"/>
          <a:srcRect l="27215" t="9117" r="24950" b="7438"/>
          <a:stretch/>
        </p:blipFill>
        <p:spPr bwMode="auto">
          <a:xfrm rot="10800000">
            <a:off x="755574" y="2564904"/>
            <a:ext cx="2952329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8" name="Group 7"/>
          <p:cNvGrpSpPr/>
          <p:nvPr/>
        </p:nvGrpSpPr>
        <p:grpSpPr>
          <a:xfrm rot="5400000">
            <a:off x="4530452" y="3398540"/>
            <a:ext cx="4043536" cy="2664296"/>
            <a:chOff x="0" y="0"/>
            <a:chExt cx="5638800" cy="38481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10" t="8316" r="22799" b="7644"/>
            <a:stretch/>
          </p:blipFill>
          <p:spPr bwMode="auto">
            <a:xfrm>
              <a:off x="2800350" y="0"/>
              <a:ext cx="2838450" cy="384810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1" t="9772" r="25961" b="6190"/>
            <a:stretch/>
          </p:blipFill>
          <p:spPr bwMode="auto">
            <a:xfrm>
              <a:off x="0" y="0"/>
              <a:ext cx="2790825" cy="384810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18353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The children will now join us and you can choose a couple of games/activities that you think your child will enjoy.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Have fun……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Copies of these games, and others, will be available on the school website – go to </a:t>
            </a:r>
            <a:r>
              <a:rPr lang="en-GB" sz="2400" u="sng" dirty="0" smtClean="0">
                <a:hlinkClick r:id="rId3"/>
              </a:rPr>
              <a:t>http</a:t>
            </a:r>
            <a:r>
              <a:rPr lang="en-GB" sz="2400" u="sng" dirty="0">
                <a:hlinkClick r:id="rId3"/>
              </a:rPr>
              <a:t>://</a:t>
            </a:r>
            <a:r>
              <a:rPr lang="en-GB" sz="2400" u="sng" dirty="0" smtClean="0">
                <a:hlinkClick r:id="rId3"/>
              </a:rPr>
              <a:t>www.crownwoodschool.com/menu/mnu5.shtml</a:t>
            </a:r>
            <a:endParaRPr lang="en-GB" sz="2400" u="sng" dirty="0" smtClean="0"/>
          </a:p>
          <a:p>
            <a:pPr marL="0" indent="0">
              <a:buNone/>
            </a:pPr>
            <a:endParaRPr lang="en-GB" sz="2400" u="sng" dirty="0" smtClean="0"/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Click on the ‘resources’ tab</a:t>
            </a: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*</a:t>
            </a:r>
            <a:r>
              <a:rPr lang="en-GB" sz="2400" dirty="0" smtClean="0">
                <a:latin typeface="Comic Sans MS" panose="030F0702030302020204" pitchFamily="66" charset="0"/>
              </a:rPr>
              <a:t>More resources will be 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added next term 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(website due for update 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in July)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4203518" cy="2881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337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267</Words>
  <Application>Microsoft Office PowerPoint</Application>
  <PresentationFormat>On-screen Show (4:3)</PresentationFormat>
  <Paragraphs>46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Using Numicon</vt:lpstr>
      <vt:lpstr>   Numicon is a maths resource that uses a series of structured images to represent numbers. </vt:lpstr>
      <vt:lpstr>PowerPoint Presentation</vt:lpstr>
      <vt:lpstr>PowerPoint Presentation</vt:lpstr>
      <vt:lpstr>Why Use Numicon? </vt:lpstr>
      <vt:lpstr>How do we use Numicon?  - Making numbers real https://www.youtube.com/watch?v=W23e_7DhGOw   …………………………and further watching at home if you wish…………   Numicon at home video https://www.youtube.com/watch?v=Rw_LgDKwdgI -The Primary 1,2 guide to Numicon in 7 minutes  https://www.youtube.com/watch?v=EIGN3ekzpjc </vt:lpstr>
      <vt:lpstr>Games you can play……. </vt:lpstr>
      <vt:lpstr>PowerPoint Presentation</vt:lpstr>
      <vt:lpstr>PowerPoint Presentation</vt:lpstr>
      <vt:lpstr>PowerPoint Presentation</vt:lpstr>
      <vt:lpstr>What is place value?  The value of where the digit is in the number, such as units, tens, hundreds, etc. </vt:lpstr>
      <vt:lpstr>Extras to make &amp; take home……. </vt:lpstr>
      <vt:lpstr>PowerPoint Presentation</vt:lpstr>
    </vt:vector>
  </TitlesOfParts>
  <Company>Bracknell Forest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Williams - Open Learning Centre</dc:creator>
  <cp:lastModifiedBy>Ellen Weston</cp:lastModifiedBy>
  <cp:revision>14</cp:revision>
  <dcterms:created xsi:type="dcterms:W3CDTF">2015-05-06T12:51:40Z</dcterms:created>
  <dcterms:modified xsi:type="dcterms:W3CDTF">2015-05-17T17:32:13Z</dcterms:modified>
</cp:coreProperties>
</file>