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64" r:id="rId2"/>
    <p:sldId id="268" r:id="rId3"/>
    <p:sldId id="269" r:id="rId4"/>
    <p:sldId id="270" r:id="rId5"/>
    <p:sldId id="271" r:id="rId6"/>
    <p:sldId id="272" r:id="rId7"/>
    <p:sldId id="273" r:id="rId8"/>
    <p:sldId id="274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Sassoon Infant Rg" panose="02000503030000020003" charset="0"/>
      <p:regular r:id="rId16"/>
      <p:bold r:id="rId17"/>
    </p:embeddedFont>
    <p:embeddedFont>
      <p:font typeface="Twinkl SemiBold" charset="0"/>
      <p:bold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DDFC"/>
    <a:srgbClr val="FAC2C1"/>
    <a:srgbClr val="C4DF9C"/>
    <a:srgbClr val="DE1E5A"/>
    <a:srgbClr val="18A0DB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7" d="100"/>
          <a:sy n="87" d="100"/>
        </p:scale>
        <p:origin x="739" y="8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EC3899F-19E2-4582-98FC-A4B1AB12CF2A}" type="datetimeFigureOut">
              <a:rPr lang="en-GB"/>
              <a:pPr>
                <a:defRPr/>
              </a:pPr>
              <a:t>20/11/2018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F342B66-17A5-4074-B99B-B5ADEB07712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B6D99AF-9828-435C-B490-CBF3E406B8BF}" type="datetimeFigureOut">
              <a:rPr lang="en-GB"/>
              <a:pPr>
                <a:defRPr/>
              </a:pPr>
              <a:t>20/11/2018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3AC0415-59D6-40CE-8C0E-125B9CE5FB0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64087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4281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2394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563203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7672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CDD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op Question"/>
          <p:cNvSpPr txBox="1">
            <a:spLocks noChangeArrowheads="1"/>
          </p:cNvSpPr>
          <p:nvPr/>
        </p:nvSpPr>
        <p:spPr bwMode="auto">
          <a:xfrm>
            <a:off x="755650" y="2767013"/>
            <a:ext cx="763746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b="1">
                <a:solidFill>
                  <a:schemeClr val="tx1"/>
                </a:solidFill>
              </a:rPr>
              <a:t>2544 ÷ 12</a:t>
            </a:r>
          </a:p>
        </p:txBody>
      </p:sp>
      <p:sp>
        <p:nvSpPr>
          <p:cNvPr id="49" name="Top Question"/>
          <p:cNvSpPr txBox="1"/>
          <p:nvPr/>
        </p:nvSpPr>
        <p:spPr>
          <a:xfrm>
            <a:off x="755650" y="728663"/>
            <a:ext cx="763746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Complete the following calculation:</a:t>
            </a:r>
          </a:p>
        </p:txBody>
      </p:sp>
      <p:sp>
        <p:nvSpPr>
          <p:cNvPr id="50" name="Top Question"/>
          <p:cNvSpPr txBox="1"/>
          <p:nvPr/>
        </p:nvSpPr>
        <p:spPr>
          <a:xfrm>
            <a:off x="671513" y="5499100"/>
            <a:ext cx="780415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Go onto the next slide to see the division process for </a:t>
            </a:r>
            <a:br>
              <a:rPr lang="en-GB" sz="2000" dirty="0">
                <a:latin typeface="+mn-lt"/>
              </a:rPr>
            </a:br>
            <a:r>
              <a:rPr lang="en-GB" sz="2000" dirty="0">
                <a:latin typeface="+mn-lt"/>
              </a:rPr>
              <a:t>this calculation.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ifth Statement"/>
          <p:cNvSpPr txBox="1"/>
          <p:nvPr/>
        </p:nvSpPr>
        <p:spPr>
          <a:xfrm>
            <a:off x="750888" y="54435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Write 2 above the 4 and there is your final answer!</a:t>
            </a:r>
          </a:p>
        </p:txBody>
      </p:sp>
      <p:sp>
        <p:nvSpPr>
          <p:cNvPr id="28" name="Fifth Q"/>
          <p:cNvSpPr txBox="1"/>
          <p:nvPr/>
        </p:nvSpPr>
        <p:spPr>
          <a:xfrm>
            <a:off x="750888" y="54435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How many 12s are there in 24?</a:t>
            </a:r>
          </a:p>
        </p:txBody>
      </p:sp>
      <p:sp>
        <p:nvSpPr>
          <p:cNvPr id="29" name="Fourth Statement"/>
          <p:cNvSpPr txBox="1"/>
          <p:nvPr/>
        </p:nvSpPr>
        <p:spPr>
          <a:xfrm>
            <a:off x="750888" y="54435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Now drop down the 4.</a:t>
            </a:r>
          </a:p>
        </p:txBody>
      </p:sp>
      <p:sp>
        <p:nvSpPr>
          <p:cNvPr id="30" name="Fourth Q"/>
          <p:cNvSpPr txBox="1"/>
          <p:nvPr/>
        </p:nvSpPr>
        <p:spPr>
          <a:xfrm>
            <a:off x="750888" y="54435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What is 14 minus 12?</a:t>
            </a:r>
          </a:p>
        </p:txBody>
      </p:sp>
      <p:sp>
        <p:nvSpPr>
          <p:cNvPr id="31" name="Third Statement"/>
          <p:cNvSpPr txBox="1"/>
          <p:nvPr/>
        </p:nvSpPr>
        <p:spPr>
          <a:xfrm>
            <a:off x="750888" y="54435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Write 1 above the 4 and 12 below the 14.</a:t>
            </a:r>
          </a:p>
        </p:txBody>
      </p:sp>
      <p:sp>
        <p:nvSpPr>
          <p:cNvPr id="32" name="Third Q"/>
          <p:cNvSpPr txBox="1"/>
          <p:nvPr/>
        </p:nvSpPr>
        <p:spPr>
          <a:xfrm>
            <a:off x="750888" y="54435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How many 12s are there in 14?</a:t>
            </a:r>
          </a:p>
        </p:txBody>
      </p:sp>
      <p:sp>
        <p:nvSpPr>
          <p:cNvPr id="33" name="Second Statement"/>
          <p:cNvSpPr txBox="1"/>
          <p:nvPr/>
        </p:nvSpPr>
        <p:spPr>
          <a:xfrm>
            <a:off x="750888" y="54435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Now drop down the 4.</a:t>
            </a:r>
          </a:p>
        </p:txBody>
      </p:sp>
      <p:sp>
        <p:nvSpPr>
          <p:cNvPr id="34" name="Second Q"/>
          <p:cNvSpPr txBox="1"/>
          <p:nvPr/>
        </p:nvSpPr>
        <p:spPr>
          <a:xfrm>
            <a:off x="750888" y="54435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What is 25 minus 24?</a:t>
            </a:r>
          </a:p>
        </p:txBody>
      </p:sp>
      <p:sp>
        <p:nvSpPr>
          <p:cNvPr id="35" name="1st Division box"/>
          <p:cNvSpPr txBox="1"/>
          <p:nvPr/>
        </p:nvSpPr>
        <p:spPr>
          <a:xfrm>
            <a:off x="3559175" y="1916113"/>
            <a:ext cx="13684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+mn-lt"/>
              </a:rPr>
              <a:t>24</a:t>
            </a:r>
          </a:p>
        </p:txBody>
      </p:sp>
      <p:sp>
        <p:nvSpPr>
          <p:cNvPr id="36" name="First Statement"/>
          <p:cNvSpPr txBox="1"/>
          <p:nvPr/>
        </p:nvSpPr>
        <p:spPr>
          <a:xfrm>
            <a:off x="750888" y="54435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Write 2 above the 5 and write 24 below the 25.</a:t>
            </a:r>
          </a:p>
        </p:txBody>
      </p:sp>
      <p:cxnSp>
        <p:nvCxnSpPr>
          <p:cNvPr id="37" name="Straight Connector 36"/>
          <p:cNvCxnSpPr/>
          <p:nvPr/>
        </p:nvCxnSpPr>
        <p:spPr>
          <a:xfrm>
            <a:off x="3246438" y="2270125"/>
            <a:ext cx="2651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pening"/>
          <p:cNvSpPr txBox="1"/>
          <p:nvPr/>
        </p:nvSpPr>
        <p:spPr>
          <a:xfrm>
            <a:off x="750888" y="54435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Let’s start by dividing 25 by 12 as they are both a 2 digit number.</a:t>
            </a:r>
          </a:p>
        </p:txBody>
      </p:sp>
      <p:sp>
        <p:nvSpPr>
          <p:cNvPr id="39" name="First Q"/>
          <p:cNvSpPr txBox="1"/>
          <p:nvPr/>
        </p:nvSpPr>
        <p:spPr>
          <a:xfrm>
            <a:off x="750888" y="54435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How many 12s are there in 25?</a:t>
            </a:r>
          </a:p>
        </p:txBody>
      </p:sp>
      <p:sp>
        <p:nvSpPr>
          <p:cNvPr id="40" name="2nd Division box"/>
          <p:cNvSpPr txBox="1">
            <a:spLocks noChangeArrowheads="1"/>
          </p:cNvSpPr>
          <p:nvPr/>
        </p:nvSpPr>
        <p:spPr bwMode="auto">
          <a:xfrm>
            <a:off x="4179888" y="1374775"/>
            <a:ext cx="4397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5</a:t>
            </a:r>
          </a:p>
        </p:txBody>
      </p:sp>
      <p:sp>
        <p:nvSpPr>
          <p:cNvPr id="41" name="2nd Answer box"/>
          <p:cNvSpPr/>
          <p:nvPr/>
        </p:nvSpPr>
        <p:spPr>
          <a:xfrm>
            <a:off x="4151313" y="769938"/>
            <a:ext cx="498475" cy="500062"/>
          </a:xfrm>
          <a:prstGeom prst="rect">
            <a:avLst/>
          </a:prstGeom>
          <a:solidFill>
            <a:srgbClr val="FAC2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42" name="2nd answer blue box"/>
          <p:cNvSpPr txBox="1">
            <a:spLocks noChangeArrowheads="1"/>
          </p:cNvSpPr>
          <p:nvPr/>
        </p:nvSpPr>
        <p:spPr bwMode="auto">
          <a:xfrm>
            <a:off x="4200525" y="661988"/>
            <a:ext cx="3762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2</a:t>
            </a:r>
          </a:p>
        </p:txBody>
      </p:sp>
      <p:sp>
        <p:nvSpPr>
          <p:cNvPr id="43" name="1st Division box"/>
          <p:cNvSpPr txBox="1">
            <a:spLocks noChangeArrowheads="1"/>
          </p:cNvSpPr>
          <p:nvPr/>
        </p:nvSpPr>
        <p:spPr bwMode="auto">
          <a:xfrm>
            <a:off x="3681413" y="1374775"/>
            <a:ext cx="339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2</a:t>
            </a:r>
          </a:p>
        </p:txBody>
      </p:sp>
      <p:sp>
        <p:nvSpPr>
          <p:cNvPr id="44" name="1st Division box"/>
          <p:cNvSpPr txBox="1">
            <a:spLocks noChangeArrowheads="1"/>
          </p:cNvSpPr>
          <p:nvPr/>
        </p:nvSpPr>
        <p:spPr bwMode="auto">
          <a:xfrm>
            <a:off x="4800600" y="1374775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4</a:t>
            </a:r>
          </a:p>
        </p:txBody>
      </p:sp>
      <p:sp>
        <p:nvSpPr>
          <p:cNvPr id="45" name="2nd Answer box"/>
          <p:cNvSpPr/>
          <p:nvPr/>
        </p:nvSpPr>
        <p:spPr>
          <a:xfrm>
            <a:off x="4703763" y="769938"/>
            <a:ext cx="498475" cy="500062"/>
          </a:xfrm>
          <a:prstGeom prst="rect">
            <a:avLst/>
          </a:prstGeom>
          <a:solidFill>
            <a:srgbClr val="FAC2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46" name="2nd answer blue box"/>
          <p:cNvSpPr txBox="1">
            <a:spLocks noChangeArrowheads="1"/>
          </p:cNvSpPr>
          <p:nvPr/>
        </p:nvSpPr>
        <p:spPr bwMode="auto">
          <a:xfrm>
            <a:off x="4800600" y="661988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1</a:t>
            </a:r>
          </a:p>
        </p:txBody>
      </p:sp>
      <p:cxnSp>
        <p:nvCxnSpPr>
          <p:cNvPr id="47" name="Straight Connector 46"/>
          <p:cNvCxnSpPr/>
          <p:nvPr/>
        </p:nvCxnSpPr>
        <p:spPr>
          <a:xfrm>
            <a:off x="3597275" y="2589213"/>
            <a:ext cx="105410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1st Division box"/>
          <p:cNvSpPr txBox="1">
            <a:spLocks noChangeArrowheads="1"/>
          </p:cNvSpPr>
          <p:nvPr/>
        </p:nvSpPr>
        <p:spPr bwMode="auto">
          <a:xfrm>
            <a:off x="5348288" y="1374775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4</a:t>
            </a:r>
          </a:p>
        </p:txBody>
      </p:sp>
      <p:sp>
        <p:nvSpPr>
          <p:cNvPr id="66" name="2nd Answer box"/>
          <p:cNvSpPr/>
          <p:nvPr/>
        </p:nvSpPr>
        <p:spPr>
          <a:xfrm>
            <a:off x="5256213" y="769938"/>
            <a:ext cx="500062" cy="500062"/>
          </a:xfrm>
          <a:prstGeom prst="rect">
            <a:avLst/>
          </a:prstGeom>
          <a:solidFill>
            <a:srgbClr val="FAC2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74" name="2nd answer blue box"/>
          <p:cNvSpPr txBox="1">
            <a:spLocks noChangeArrowheads="1"/>
          </p:cNvSpPr>
          <p:nvPr/>
        </p:nvSpPr>
        <p:spPr bwMode="auto">
          <a:xfrm>
            <a:off x="5348288" y="661988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2</a:t>
            </a:r>
          </a:p>
        </p:txBody>
      </p:sp>
      <p:sp>
        <p:nvSpPr>
          <p:cNvPr id="75" name="1st Division box"/>
          <p:cNvSpPr txBox="1">
            <a:spLocks noChangeArrowheads="1"/>
          </p:cNvSpPr>
          <p:nvPr/>
        </p:nvSpPr>
        <p:spPr bwMode="auto">
          <a:xfrm>
            <a:off x="4246563" y="2584450"/>
            <a:ext cx="339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1</a:t>
            </a:r>
          </a:p>
        </p:txBody>
      </p:sp>
      <p:sp>
        <p:nvSpPr>
          <p:cNvPr id="76" name="1st Division box"/>
          <p:cNvSpPr txBox="1">
            <a:spLocks noChangeArrowheads="1"/>
          </p:cNvSpPr>
          <p:nvPr/>
        </p:nvSpPr>
        <p:spPr bwMode="auto">
          <a:xfrm>
            <a:off x="4784725" y="1374775"/>
            <a:ext cx="338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4</a:t>
            </a:r>
          </a:p>
        </p:txBody>
      </p:sp>
      <p:sp>
        <p:nvSpPr>
          <p:cNvPr id="77" name="1st Division box"/>
          <p:cNvSpPr txBox="1"/>
          <p:nvPr/>
        </p:nvSpPr>
        <p:spPr>
          <a:xfrm>
            <a:off x="4000500" y="3125788"/>
            <a:ext cx="1627188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+mn-lt"/>
              </a:rPr>
              <a:t>12</a:t>
            </a:r>
          </a:p>
        </p:txBody>
      </p:sp>
      <p:cxnSp>
        <p:nvCxnSpPr>
          <p:cNvPr id="78" name="Straight Connector 77"/>
          <p:cNvCxnSpPr/>
          <p:nvPr/>
        </p:nvCxnSpPr>
        <p:spPr>
          <a:xfrm>
            <a:off x="4241800" y="3749675"/>
            <a:ext cx="906463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1st Division box"/>
          <p:cNvSpPr txBox="1">
            <a:spLocks noChangeArrowheads="1"/>
          </p:cNvSpPr>
          <p:nvPr/>
        </p:nvSpPr>
        <p:spPr bwMode="auto">
          <a:xfrm>
            <a:off x="4767263" y="3746500"/>
            <a:ext cx="339725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2</a:t>
            </a:r>
          </a:p>
        </p:txBody>
      </p:sp>
      <p:sp>
        <p:nvSpPr>
          <p:cNvPr id="80" name="1st Division box"/>
          <p:cNvSpPr txBox="1">
            <a:spLocks noChangeArrowheads="1"/>
          </p:cNvSpPr>
          <p:nvPr/>
        </p:nvSpPr>
        <p:spPr bwMode="auto">
          <a:xfrm>
            <a:off x="5348288" y="1374775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4</a:t>
            </a:r>
          </a:p>
        </p:txBody>
      </p:sp>
      <p:sp>
        <p:nvSpPr>
          <p:cNvPr id="81" name="1st Division box"/>
          <p:cNvSpPr txBox="1"/>
          <p:nvPr/>
        </p:nvSpPr>
        <p:spPr>
          <a:xfrm>
            <a:off x="4694238" y="4279900"/>
            <a:ext cx="13208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+mn-lt"/>
              </a:rPr>
              <a:t>24</a:t>
            </a:r>
          </a:p>
        </p:txBody>
      </p:sp>
      <p:grpSp>
        <p:nvGrpSpPr>
          <p:cNvPr id="10273" name="Division Lines"/>
          <p:cNvGrpSpPr>
            <a:grpSpLocks/>
          </p:cNvGrpSpPr>
          <p:nvPr/>
        </p:nvGrpSpPr>
        <p:grpSpPr bwMode="auto">
          <a:xfrm>
            <a:off x="3511550" y="1323975"/>
            <a:ext cx="2430463" cy="669925"/>
            <a:chOff x="3555010" y="2839072"/>
            <a:chExt cx="2613782" cy="1026827"/>
          </a:xfrm>
        </p:grpSpPr>
        <p:cxnSp>
          <p:nvCxnSpPr>
            <p:cNvPr id="83" name="Straight Connector 82"/>
            <p:cNvCxnSpPr/>
            <p:nvPr/>
          </p:nvCxnSpPr>
          <p:spPr>
            <a:xfrm flipV="1">
              <a:off x="3580619" y="2839072"/>
              <a:ext cx="0" cy="1026827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>
              <a:off x="3555010" y="2870705"/>
              <a:ext cx="2613782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5" name="1st Division box"/>
          <p:cNvSpPr txBox="1">
            <a:spLocks noChangeArrowheads="1"/>
          </p:cNvSpPr>
          <p:nvPr/>
        </p:nvSpPr>
        <p:spPr bwMode="auto">
          <a:xfrm>
            <a:off x="2668588" y="1374775"/>
            <a:ext cx="7651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12</a:t>
            </a:r>
          </a:p>
        </p:txBody>
      </p:sp>
      <p:cxnSp>
        <p:nvCxnSpPr>
          <p:cNvPr id="86" name="Straight Connector 85"/>
          <p:cNvCxnSpPr/>
          <p:nvPr/>
        </p:nvCxnSpPr>
        <p:spPr>
          <a:xfrm>
            <a:off x="3914775" y="3479800"/>
            <a:ext cx="265113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3.33333E-6 0.1763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819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-2.5E-6 0.34606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292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4" grpId="0"/>
      <p:bldP spid="34" grpId="1"/>
      <p:bldP spid="35" grpId="0"/>
      <p:bldP spid="36" grpId="0"/>
      <p:bldP spid="36" grpId="1"/>
      <p:bldP spid="38" grpId="0"/>
      <p:bldP spid="38" grpId="1"/>
      <p:bldP spid="39" grpId="0"/>
      <p:bldP spid="39" grpId="1"/>
      <p:bldP spid="41" grpId="0" animBg="1"/>
      <p:bldP spid="42" grpId="0"/>
      <p:bldP spid="45" grpId="0" animBg="1"/>
      <p:bldP spid="46" grpId="0"/>
      <p:bldP spid="66" grpId="0" animBg="1"/>
      <p:bldP spid="74" grpId="0"/>
      <p:bldP spid="75" grpId="0"/>
      <p:bldP spid="76" grpId="0"/>
      <p:bldP spid="77" grpId="0"/>
      <p:bldP spid="79" grpId="0"/>
      <p:bldP spid="80" grpId="0"/>
      <p:bldP spid="8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op Question"/>
          <p:cNvSpPr txBox="1">
            <a:spLocks noChangeArrowheads="1"/>
          </p:cNvSpPr>
          <p:nvPr/>
        </p:nvSpPr>
        <p:spPr bwMode="auto">
          <a:xfrm>
            <a:off x="755650" y="2767013"/>
            <a:ext cx="763746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b="1">
                <a:solidFill>
                  <a:schemeClr val="tx1"/>
                </a:solidFill>
              </a:rPr>
              <a:t>7397 ÷ 13</a:t>
            </a:r>
          </a:p>
        </p:txBody>
      </p:sp>
      <p:sp>
        <p:nvSpPr>
          <p:cNvPr id="44" name="Top Question"/>
          <p:cNvSpPr txBox="1"/>
          <p:nvPr/>
        </p:nvSpPr>
        <p:spPr>
          <a:xfrm>
            <a:off x="755650" y="728663"/>
            <a:ext cx="763746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Complete the following calculation:</a:t>
            </a:r>
          </a:p>
        </p:txBody>
      </p:sp>
      <p:sp>
        <p:nvSpPr>
          <p:cNvPr id="49" name="Top Question"/>
          <p:cNvSpPr txBox="1"/>
          <p:nvPr/>
        </p:nvSpPr>
        <p:spPr>
          <a:xfrm>
            <a:off x="671513" y="5491163"/>
            <a:ext cx="780415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Go onto the next slide to see the division process for </a:t>
            </a:r>
            <a:br>
              <a:rPr lang="en-GB" sz="2000" dirty="0">
                <a:latin typeface="+mn-lt"/>
              </a:rPr>
            </a:br>
            <a:r>
              <a:rPr lang="en-GB" sz="2000" dirty="0">
                <a:latin typeface="+mn-lt"/>
              </a:rPr>
              <a:t>this calculation.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1st Division box"/>
          <p:cNvSpPr txBox="1">
            <a:spLocks noChangeArrowheads="1"/>
          </p:cNvSpPr>
          <p:nvPr/>
        </p:nvSpPr>
        <p:spPr bwMode="auto">
          <a:xfrm>
            <a:off x="5348288" y="1370013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7</a:t>
            </a:r>
          </a:p>
        </p:txBody>
      </p:sp>
      <p:sp>
        <p:nvSpPr>
          <p:cNvPr id="27" name="1st Division box"/>
          <p:cNvSpPr txBox="1">
            <a:spLocks noChangeArrowheads="1"/>
          </p:cNvSpPr>
          <p:nvPr/>
        </p:nvSpPr>
        <p:spPr bwMode="auto">
          <a:xfrm>
            <a:off x="4784725" y="1374775"/>
            <a:ext cx="338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9</a:t>
            </a:r>
          </a:p>
        </p:txBody>
      </p:sp>
      <p:sp>
        <p:nvSpPr>
          <p:cNvPr id="28" name="Fifth Statement"/>
          <p:cNvSpPr txBox="1"/>
          <p:nvPr/>
        </p:nvSpPr>
        <p:spPr>
          <a:xfrm>
            <a:off x="760413" y="54816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Write 9 above the 7 and there is your final answer!</a:t>
            </a:r>
          </a:p>
        </p:txBody>
      </p:sp>
      <p:sp>
        <p:nvSpPr>
          <p:cNvPr id="29" name="Fifth Q"/>
          <p:cNvSpPr txBox="1"/>
          <p:nvPr/>
        </p:nvSpPr>
        <p:spPr>
          <a:xfrm>
            <a:off x="760413" y="54816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How many 13s are there in 117?</a:t>
            </a:r>
          </a:p>
        </p:txBody>
      </p:sp>
      <p:sp>
        <p:nvSpPr>
          <p:cNvPr id="30" name="Fourth Statement"/>
          <p:cNvSpPr txBox="1"/>
          <p:nvPr/>
        </p:nvSpPr>
        <p:spPr>
          <a:xfrm>
            <a:off x="760413" y="54816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Now drop down the 7.</a:t>
            </a:r>
          </a:p>
        </p:txBody>
      </p:sp>
      <p:sp>
        <p:nvSpPr>
          <p:cNvPr id="31" name="Fourth Q"/>
          <p:cNvSpPr txBox="1"/>
          <p:nvPr/>
        </p:nvSpPr>
        <p:spPr>
          <a:xfrm>
            <a:off x="760413" y="54816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What is 89 minus 78?</a:t>
            </a:r>
          </a:p>
        </p:txBody>
      </p:sp>
      <p:sp>
        <p:nvSpPr>
          <p:cNvPr id="32" name="Third Statement"/>
          <p:cNvSpPr txBox="1"/>
          <p:nvPr/>
        </p:nvSpPr>
        <p:spPr>
          <a:xfrm>
            <a:off x="760413" y="54816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Write 6 above the 9 and 78 below the 89.</a:t>
            </a:r>
          </a:p>
        </p:txBody>
      </p:sp>
      <p:sp>
        <p:nvSpPr>
          <p:cNvPr id="33" name="Third Q"/>
          <p:cNvSpPr txBox="1"/>
          <p:nvPr/>
        </p:nvSpPr>
        <p:spPr>
          <a:xfrm>
            <a:off x="760413" y="54816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How many 13s are there in 89?</a:t>
            </a:r>
          </a:p>
        </p:txBody>
      </p:sp>
      <p:sp>
        <p:nvSpPr>
          <p:cNvPr id="34" name="Second Statement"/>
          <p:cNvSpPr txBox="1"/>
          <p:nvPr/>
        </p:nvSpPr>
        <p:spPr>
          <a:xfrm>
            <a:off x="760413" y="54816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Now drop down the 9.</a:t>
            </a:r>
          </a:p>
        </p:txBody>
      </p:sp>
      <p:sp>
        <p:nvSpPr>
          <p:cNvPr id="35" name="Second Q"/>
          <p:cNvSpPr txBox="1"/>
          <p:nvPr/>
        </p:nvSpPr>
        <p:spPr>
          <a:xfrm>
            <a:off x="760413" y="54816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What is 73 minus 65?</a:t>
            </a:r>
          </a:p>
        </p:txBody>
      </p:sp>
      <p:sp>
        <p:nvSpPr>
          <p:cNvPr id="36" name="1st Division box"/>
          <p:cNvSpPr txBox="1"/>
          <p:nvPr/>
        </p:nvSpPr>
        <p:spPr>
          <a:xfrm>
            <a:off x="3559175" y="1916113"/>
            <a:ext cx="13684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+mn-lt"/>
              </a:rPr>
              <a:t>65</a:t>
            </a:r>
          </a:p>
        </p:txBody>
      </p:sp>
      <p:sp>
        <p:nvSpPr>
          <p:cNvPr id="37" name="First Statement"/>
          <p:cNvSpPr txBox="1"/>
          <p:nvPr/>
        </p:nvSpPr>
        <p:spPr>
          <a:xfrm>
            <a:off x="760413" y="54816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Write 5 above the 3 and write 65 below the 73.</a:t>
            </a:r>
          </a:p>
        </p:txBody>
      </p:sp>
      <p:sp>
        <p:nvSpPr>
          <p:cNvPr id="38" name="First Q"/>
          <p:cNvSpPr txBox="1"/>
          <p:nvPr/>
        </p:nvSpPr>
        <p:spPr>
          <a:xfrm>
            <a:off x="760413" y="54816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How many 13s are there in 73?</a:t>
            </a:r>
          </a:p>
        </p:txBody>
      </p:sp>
      <p:sp>
        <p:nvSpPr>
          <p:cNvPr id="39" name="Opening"/>
          <p:cNvSpPr txBox="1"/>
          <p:nvPr/>
        </p:nvSpPr>
        <p:spPr>
          <a:xfrm>
            <a:off x="760413" y="54816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Let’s start by dividing 73 by 13 as they are both a 2 digit number.</a:t>
            </a:r>
          </a:p>
        </p:txBody>
      </p:sp>
      <p:sp>
        <p:nvSpPr>
          <p:cNvPr id="40" name="2nd Division box"/>
          <p:cNvSpPr txBox="1">
            <a:spLocks noChangeArrowheads="1"/>
          </p:cNvSpPr>
          <p:nvPr/>
        </p:nvSpPr>
        <p:spPr bwMode="auto">
          <a:xfrm>
            <a:off x="4149725" y="1366838"/>
            <a:ext cx="4397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3</a:t>
            </a:r>
          </a:p>
        </p:txBody>
      </p:sp>
      <p:sp>
        <p:nvSpPr>
          <p:cNvPr id="41" name="2nd Answer box"/>
          <p:cNvSpPr/>
          <p:nvPr/>
        </p:nvSpPr>
        <p:spPr>
          <a:xfrm>
            <a:off x="4151313" y="769938"/>
            <a:ext cx="498475" cy="500062"/>
          </a:xfrm>
          <a:prstGeom prst="rect">
            <a:avLst/>
          </a:prstGeom>
          <a:solidFill>
            <a:srgbClr val="FAC2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42" name="2nd answer blue box"/>
          <p:cNvSpPr txBox="1">
            <a:spLocks noChangeArrowheads="1"/>
          </p:cNvSpPr>
          <p:nvPr/>
        </p:nvSpPr>
        <p:spPr bwMode="auto">
          <a:xfrm>
            <a:off x="4208463" y="668338"/>
            <a:ext cx="3762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5</a:t>
            </a:r>
          </a:p>
        </p:txBody>
      </p:sp>
      <p:sp>
        <p:nvSpPr>
          <p:cNvPr id="43" name="1st Division box"/>
          <p:cNvSpPr txBox="1">
            <a:spLocks noChangeArrowheads="1"/>
          </p:cNvSpPr>
          <p:nvPr/>
        </p:nvSpPr>
        <p:spPr bwMode="auto">
          <a:xfrm>
            <a:off x="3681413" y="1374775"/>
            <a:ext cx="339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7</a:t>
            </a:r>
          </a:p>
        </p:txBody>
      </p:sp>
      <p:sp>
        <p:nvSpPr>
          <p:cNvPr id="44" name="1st Division box"/>
          <p:cNvSpPr txBox="1">
            <a:spLocks noChangeArrowheads="1"/>
          </p:cNvSpPr>
          <p:nvPr/>
        </p:nvSpPr>
        <p:spPr bwMode="auto">
          <a:xfrm>
            <a:off x="4800600" y="1374775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9</a:t>
            </a:r>
          </a:p>
        </p:txBody>
      </p:sp>
      <p:sp>
        <p:nvSpPr>
          <p:cNvPr id="45" name="2nd Answer box"/>
          <p:cNvSpPr/>
          <p:nvPr/>
        </p:nvSpPr>
        <p:spPr>
          <a:xfrm>
            <a:off x="4703763" y="769938"/>
            <a:ext cx="498475" cy="500062"/>
          </a:xfrm>
          <a:prstGeom prst="rect">
            <a:avLst/>
          </a:prstGeom>
          <a:solidFill>
            <a:srgbClr val="FAC2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46" name="2nd answer blue box"/>
          <p:cNvSpPr txBox="1">
            <a:spLocks noChangeArrowheads="1"/>
          </p:cNvSpPr>
          <p:nvPr/>
        </p:nvSpPr>
        <p:spPr bwMode="auto">
          <a:xfrm>
            <a:off x="4800600" y="668338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6</a:t>
            </a:r>
          </a:p>
        </p:txBody>
      </p:sp>
      <p:sp>
        <p:nvSpPr>
          <p:cNvPr id="47" name="1st Division box"/>
          <p:cNvSpPr txBox="1">
            <a:spLocks noChangeArrowheads="1"/>
          </p:cNvSpPr>
          <p:nvPr/>
        </p:nvSpPr>
        <p:spPr bwMode="auto">
          <a:xfrm>
            <a:off x="5348288" y="1370013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7</a:t>
            </a:r>
          </a:p>
        </p:txBody>
      </p:sp>
      <p:sp>
        <p:nvSpPr>
          <p:cNvPr id="48" name="2nd Answer box"/>
          <p:cNvSpPr/>
          <p:nvPr/>
        </p:nvSpPr>
        <p:spPr>
          <a:xfrm>
            <a:off x="5256213" y="769938"/>
            <a:ext cx="500062" cy="500062"/>
          </a:xfrm>
          <a:prstGeom prst="rect">
            <a:avLst/>
          </a:prstGeom>
          <a:solidFill>
            <a:srgbClr val="FAC2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64" name="2nd answer blue box"/>
          <p:cNvSpPr txBox="1">
            <a:spLocks noChangeArrowheads="1"/>
          </p:cNvSpPr>
          <p:nvPr/>
        </p:nvSpPr>
        <p:spPr bwMode="auto">
          <a:xfrm>
            <a:off x="5348288" y="668338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9</a:t>
            </a:r>
          </a:p>
        </p:txBody>
      </p:sp>
      <p:sp>
        <p:nvSpPr>
          <p:cNvPr id="71" name="1st Division box"/>
          <p:cNvSpPr txBox="1">
            <a:spLocks noChangeArrowheads="1"/>
          </p:cNvSpPr>
          <p:nvPr/>
        </p:nvSpPr>
        <p:spPr bwMode="auto">
          <a:xfrm>
            <a:off x="4246563" y="2584450"/>
            <a:ext cx="339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8</a:t>
            </a:r>
          </a:p>
        </p:txBody>
      </p:sp>
      <p:sp>
        <p:nvSpPr>
          <p:cNvPr id="72" name="1st Division box"/>
          <p:cNvSpPr txBox="1"/>
          <p:nvPr/>
        </p:nvSpPr>
        <p:spPr>
          <a:xfrm>
            <a:off x="4000500" y="3125788"/>
            <a:ext cx="1627188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+mn-lt"/>
              </a:rPr>
              <a:t>78</a:t>
            </a:r>
          </a:p>
        </p:txBody>
      </p:sp>
      <p:cxnSp>
        <p:nvCxnSpPr>
          <p:cNvPr id="73" name="Straight Connector 72"/>
          <p:cNvCxnSpPr/>
          <p:nvPr/>
        </p:nvCxnSpPr>
        <p:spPr>
          <a:xfrm>
            <a:off x="4241800" y="3749675"/>
            <a:ext cx="906463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1st Division box"/>
          <p:cNvSpPr txBox="1"/>
          <p:nvPr/>
        </p:nvSpPr>
        <p:spPr>
          <a:xfrm>
            <a:off x="4124325" y="3746500"/>
            <a:ext cx="1387475" cy="7064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+mn-lt"/>
              </a:rPr>
              <a:t>11</a:t>
            </a:r>
          </a:p>
        </p:txBody>
      </p:sp>
      <p:sp>
        <p:nvSpPr>
          <p:cNvPr id="75" name="1st Division box"/>
          <p:cNvSpPr txBox="1"/>
          <p:nvPr/>
        </p:nvSpPr>
        <p:spPr>
          <a:xfrm>
            <a:off x="4159250" y="4279900"/>
            <a:ext cx="18891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+mn-lt"/>
              </a:rPr>
              <a:t>117</a:t>
            </a:r>
          </a:p>
        </p:txBody>
      </p:sp>
      <p:grpSp>
        <p:nvGrpSpPr>
          <p:cNvPr id="12319" name="Division Lines"/>
          <p:cNvGrpSpPr>
            <a:grpSpLocks/>
          </p:cNvGrpSpPr>
          <p:nvPr/>
        </p:nvGrpSpPr>
        <p:grpSpPr bwMode="auto">
          <a:xfrm>
            <a:off x="3511550" y="1323975"/>
            <a:ext cx="2430463" cy="669925"/>
            <a:chOff x="3555010" y="2839072"/>
            <a:chExt cx="2613782" cy="1026827"/>
          </a:xfrm>
        </p:grpSpPr>
        <p:cxnSp>
          <p:nvCxnSpPr>
            <p:cNvPr id="77" name="Straight Connector 76"/>
            <p:cNvCxnSpPr/>
            <p:nvPr/>
          </p:nvCxnSpPr>
          <p:spPr>
            <a:xfrm flipV="1">
              <a:off x="3580619" y="2839072"/>
              <a:ext cx="0" cy="1026827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>
              <a:off x="3555010" y="2870705"/>
              <a:ext cx="2613782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1st Division box"/>
          <p:cNvSpPr txBox="1">
            <a:spLocks noChangeArrowheads="1"/>
          </p:cNvSpPr>
          <p:nvPr/>
        </p:nvSpPr>
        <p:spPr bwMode="auto">
          <a:xfrm>
            <a:off x="2668588" y="1374775"/>
            <a:ext cx="7651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13</a:t>
            </a:r>
          </a:p>
        </p:txBody>
      </p:sp>
      <p:cxnSp>
        <p:nvCxnSpPr>
          <p:cNvPr id="80" name="Straight Connector 79"/>
          <p:cNvCxnSpPr/>
          <p:nvPr/>
        </p:nvCxnSpPr>
        <p:spPr>
          <a:xfrm>
            <a:off x="3914775" y="3479800"/>
            <a:ext cx="265113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1" name="Group 80"/>
          <p:cNvGrpSpPr>
            <a:grpSpLocks/>
          </p:cNvGrpSpPr>
          <p:nvPr/>
        </p:nvGrpSpPr>
        <p:grpSpPr bwMode="auto">
          <a:xfrm>
            <a:off x="3232150" y="1311275"/>
            <a:ext cx="1689100" cy="771525"/>
            <a:chOff x="5703964" y="1694775"/>
            <a:chExt cx="1689162" cy="771533"/>
          </a:xfrm>
        </p:grpSpPr>
        <p:sp>
          <p:nvSpPr>
            <p:cNvPr id="82" name="1st Division box"/>
            <p:cNvSpPr txBox="1"/>
            <p:nvPr/>
          </p:nvSpPr>
          <p:spPr>
            <a:xfrm>
              <a:off x="6024702" y="1758282"/>
              <a:ext cx="1368424" cy="70802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000" b="1" strike="sngStrike" spc="2000" dirty="0">
                  <a:solidFill>
                    <a:srgbClr val="FE0000"/>
                  </a:solidFill>
                  <a:latin typeface="+mn-lt"/>
                </a:rPr>
                <a:t>7</a:t>
              </a:r>
              <a:r>
                <a:rPr lang="en-GB" sz="4000" b="1" spc="2000" dirty="0">
                  <a:latin typeface="+mn-lt"/>
                </a:rPr>
                <a:t>3</a:t>
              </a:r>
            </a:p>
          </p:txBody>
        </p:sp>
        <p:sp>
          <p:nvSpPr>
            <p:cNvPr id="83" name="1st Division box"/>
            <p:cNvSpPr txBox="1"/>
            <p:nvPr/>
          </p:nvSpPr>
          <p:spPr>
            <a:xfrm>
              <a:off x="5703964" y="1694775"/>
              <a:ext cx="1368475" cy="40005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000" b="1" dirty="0">
                  <a:latin typeface="+mn-lt"/>
                </a:rPr>
                <a:t>6     1</a:t>
              </a:r>
            </a:p>
          </p:txBody>
        </p:sp>
      </p:grpSp>
      <p:cxnSp>
        <p:nvCxnSpPr>
          <p:cNvPr id="84" name="Straight Connector 83"/>
          <p:cNvCxnSpPr/>
          <p:nvPr/>
        </p:nvCxnSpPr>
        <p:spPr>
          <a:xfrm>
            <a:off x="3246438" y="2270125"/>
            <a:ext cx="2651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>
            <a:off x="3597275" y="2589213"/>
            <a:ext cx="105410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3.33333E-6 0.17639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819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-2.5E-6 0.34606 " pathEditMode="relative" rAng="0" ptsTypes="AA">
                                      <p:cBhvr>
                                        <p:cTn id="1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292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7" grpId="0"/>
      <p:bldP spid="28" grpId="0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7" grpId="0"/>
      <p:bldP spid="37" grpId="1"/>
      <p:bldP spid="38" grpId="0"/>
      <p:bldP spid="38" grpId="1"/>
      <p:bldP spid="39" grpId="0"/>
      <p:bldP spid="39" grpId="1"/>
      <p:bldP spid="41" grpId="0" animBg="1"/>
      <p:bldP spid="42" grpId="0"/>
      <p:bldP spid="45" grpId="0" animBg="1"/>
      <p:bldP spid="46" grpId="0"/>
      <p:bldP spid="48" grpId="0" animBg="1"/>
      <p:bldP spid="64" grpId="0"/>
      <p:bldP spid="71" grpId="0"/>
      <p:bldP spid="72" grpId="0"/>
      <p:bldP spid="74" grpId="0"/>
      <p:bldP spid="7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op Question"/>
          <p:cNvSpPr txBox="1">
            <a:spLocks noChangeArrowheads="1"/>
          </p:cNvSpPr>
          <p:nvPr/>
        </p:nvSpPr>
        <p:spPr bwMode="auto">
          <a:xfrm>
            <a:off x="755650" y="2767013"/>
            <a:ext cx="763746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b="1">
                <a:solidFill>
                  <a:schemeClr val="tx1"/>
                </a:solidFill>
              </a:rPr>
              <a:t>4712 ÷ 31</a:t>
            </a:r>
          </a:p>
        </p:txBody>
      </p:sp>
      <p:sp>
        <p:nvSpPr>
          <p:cNvPr id="42" name="Top Question"/>
          <p:cNvSpPr txBox="1"/>
          <p:nvPr/>
        </p:nvSpPr>
        <p:spPr>
          <a:xfrm>
            <a:off x="755650" y="728663"/>
            <a:ext cx="763746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Complete the following calculation:</a:t>
            </a:r>
          </a:p>
        </p:txBody>
      </p:sp>
      <p:sp>
        <p:nvSpPr>
          <p:cNvPr id="49" name="Top Question"/>
          <p:cNvSpPr txBox="1"/>
          <p:nvPr/>
        </p:nvSpPr>
        <p:spPr>
          <a:xfrm>
            <a:off x="671513" y="5497513"/>
            <a:ext cx="780415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Go onto the next slide to see the division process for </a:t>
            </a:r>
            <a:br>
              <a:rPr lang="en-GB" sz="2000" dirty="0">
                <a:latin typeface="+mn-lt"/>
              </a:rPr>
            </a:br>
            <a:r>
              <a:rPr lang="en-GB" sz="2000" dirty="0">
                <a:latin typeface="+mn-lt"/>
              </a:rPr>
              <a:t>this calculation.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1st Division box"/>
          <p:cNvSpPr txBox="1">
            <a:spLocks noChangeArrowheads="1"/>
          </p:cNvSpPr>
          <p:nvPr/>
        </p:nvSpPr>
        <p:spPr bwMode="auto">
          <a:xfrm>
            <a:off x="5348288" y="1374775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2</a:t>
            </a:r>
          </a:p>
        </p:txBody>
      </p:sp>
      <p:sp>
        <p:nvSpPr>
          <p:cNvPr id="28" name="1st Division box"/>
          <p:cNvSpPr txBox="1">
            <a:spLocks noChangeArrowheads="1"/>
          </p:cNvSpPr>
          <p:nvPr/>
        </p:nvSpPr>
        <p:spPr bwMode="auto">
          <a:xfrm>
            <a:off x="4784725" y="1379538"/>
            <a:ext cx="338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1</a:t>
            </a:r>
          </a:p>
        </p:txBody>
      </p:sp>
      <p:sp>
        <p:nvSpPr>
          <p:cNvPr id="29" name="Fifth Statement"/>
          <p:cNvSpPr txBox="1"/>
          <p:nvPr/>
        </p:nvSpPr>
        <p:spPr>
          <a:xfrm>
            <a:off x="750888" y="54054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Write 2 above the 2 and there is your final answer!</a:t>
            </a:r>
          </a:p>
        </p:txBody>
      </p:sp>
      <p:sp>
        <p:nvSpPr>
          <p:cNvPr id="30" name="Fifth Q"/>
          <p:cNvSpPr txBox="1"/>
          <p:nvPr/>
        </p:nvSpPr>
        <p:spPr>
          <a:xfrm>
            <a:off x="750888" y="54054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How many 31s are there in 62?</a:t>
            </a:r>
          </a:p>
        </p:txBody>
      </p:sp>
      <p:sp>
        <p:nvSpPr>
          <p:cNvPr id="31" name="Fourth Statement"/>
          <p:cNvSpPr txBox="1"/>
          <p:nvPr/>
        </p:nvSpPr>
        <p:spPr>
          <a:xfrm>
            <a:off x="750888" y="54054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Now drop down the 2.</a:t>
            </a:r>
          </a:p>
        </p:txBody>
      </p:sp>
      <p:sp>
        <p:nvSpPr>
          <p:cNvPr id="32" name="Fourth Q"/>
          <p:cNvSpPr txBox="1"/>
          <p:nvPr/>
        </p:nvSpPr>
        <p:spPr>
          <a:xfrm>
            <a:off x="750888" y="54054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What is 161 minus 155?</a:t>
            </a:r>
          </a:p>
        </p:txBody>
      </p:sp>
      <p:sp>
        <p:nvSpPr>
          <p:cNvPr id="33" name="Third Statement"/>
          <p:cNvSpPr txBox="1"/>
          <p:nvPr/>
        </p:nvSpPr>
        <p:spPr>
          <a:xfrm>
            <a:off x="750888" y="54054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Write 5 above the 1 and 155 below the 161.</a:t>
            </a:r>
          </a:p>
        </p:txBody>
      </p:sp>
      <p:sp>
        <p:nvSpPr>
          <p:cNvPr id="34" name="Third Q"/>
          <p:cNvSpPr txBox="1"/>
          <p:nvPr/>
        </p:nvSpPr>
        <p:spPr>
          <a:xfrm>
            <a:off x="750888" y="54054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How many 31s are there in 161?</a:t>
            </a:r>
          </a:p>
        </p:txBody>
      </p:sp>
      <p:sp>
        <p:nvSpPr>
          <p:cNvPr id="35" name="Second Statement"/>
          <p:cNvSpPr txBox="1"/>
          <p:nvPr/>
        </p:nvSpPr>
        <p:spPr>
          <a:xfrm>
            <a:off x="750888" y="54054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Now drop down the 1.</a:t>
            </a:r>
          </a:p>
        </p:txBody>
      </p:sp>
      <p:sp>
        <p:nvSpPr>
          <p:cNvPr id="36" name="Second Q"/>
          <p:cNvSpPr txBox="1"/>
          <p:nvPr/>
        </p:nvSpPr>
        <p:spPr>
          <a:xfrm>
            <a:off x="750888" y="54054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What is 47 minus 31?</a:t>
            </a:r>
          </a:p>
        </p:txBody>
      </p:sp>
      <p:sp>
        <p:nvSpPr>
          <p:cNvPr id="37" name="1st Division box"/>
          <p:cNvSpPr txBox="1"/>
          <p:nvPr/>
        </p:nvSpPr>
        <p:spPr>
          <a:xfrm>
            <a:off x="3559175" y="1920875"/>
            <a:ext cx="13684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+mn-lt"/>
              </a:rPr>
              <a:t>31</a:t>
            </a:r>
          </a:p>
        </p:txBody>
      </p:sp>
      <p:sp>
        <p:nvSpPr>
          <p:cNvPr id="38" name="First Statement"/>
          <p:cNvSpPr txBox="1"/>
          <p:nvPr/>
        </p:nvSpPr>
        <p:spPr>
          <a:xfrm>
            <a:off x="750888" y="54054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Write 1 above the 7 and write 31 below the 47.</a:t>
            </a:r>
          </a:p>
        </p:txBody>
      </p:sp>
      <p:cxnSp>
        <p:nvCxnSpPr>
          <p:cNvPr id="39" name="Straight Connector 38"/>
          <p:cNvCxnSpPr/>
          <p:nvPr/>
        </p:nvCxnSpPr>
        <p:spPr>
          <a:xfrm>
            <a:off x="3246438" y="2274888"/>
            <a:ext cx="2651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First Q"/>
          <p:cNvSpPr txBox="1"/>
          <p:nvPr/>
        </p:nvSpPr>
        <p:spPr>
          <a:xfrm>
            <a:off x="750888" y="54054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How many 31s are there in 47?</a:t>
            </a:r>
          </a:p>
        </p:txBody>
      </p:sp>
      <p:sp>
        <p:nvSpPr>
          <p:cNvPr id="41" name="Opening"/>
          <p:cNvSpPr txBox="1"/>
          <p:nvPr/>
        </p:nvSpPr>
        <p:spPr>
          <a:xfrm>
            <a:off x="750888" y="54054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Let’s start by dividing 47 by 31 as they are both a 2 digit number.</a:t>
            </a:r>
          </a:p>
        </p:txBody>
      </p:sp>
      <p:sp>
        <p:nvSpPr>
          <p:cNvPr id="42" name="2nd Division box"/>
          <p:cNvSpPr txBox="1">
            <a:spLocks noChangeArrowheads="1"/>
          </p:cNvSpPr>
          <p:nvPr/>
        </p:nvSpPr>
        <p:spPr bwMode="auto">
          <a:xfrm>
            <a:off x="4179888" y="1379538"/>
            <a:ext cx="4397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7</a:t>
            </a:r>
          </a:p>
        </p:txBody>
      </p:sp>
      <p:sp>
        <p:nvSpPr>
          <p:cNvPr id="43" name="2nd Answer box"/>
          <p:cNvSpPr/>
          <p:nvPr/>
        </p:nvSpPr>
        <p:spPr>
          <a:xfrm>
            <a:off x="4151313" y="774700"/>
            <a:ext cx="498475" cy="500063"/>
          </a:xfrm>
          <a:prstGeom prst="rect">
            <a:avLst/>
          </a:prstGeom>
          <a:solidFill>
            <a:srgbClr val="FAC2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44" name="2nd answer blue box"/>
          <p:cNvSpPr txBox="1">
            <a:spLocks noChangeArrowheads="1"/>
          </p:cNvSpPr>
          <p:nvPr/>
        </p:nvSpPr>
        <p:spPr bwMode="auto">
          <a:xfrm>
            <a:off x="4208463" y="669925"/>
            <a:ext cx="3762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1</a:t>
            </a:r>
          </a:p>
        </p:txBody>
      </p:sp>
      <p:sp>
        <p:nvSpPr>
          <p:cNvPr id="45" name="1st Division box"/>
          <p:cNvSpPr txBox="1">
            <a:spLocks noChangeArrowheads="1"/>
          </p:cNvSpPr>
          <p:nvPr/>
        </p:nvSpPr>
        <p:spPr bwMode="auto">
          <a:xfrm>
            <a:off x="3681413" y="1379538"/>
            <a:ext cx="339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4</a:t>
            </a:r>
          </a:p>
        </p:txBody>
      </p:sp>
      <p:sp>
        <p:nvSpPr>
          <p:cNvPr id="46" name="1st Division box"/>
          <p:cNvSpPr txBox="1">
            <a:spLocks noChangeArrowheads="1"/>
          </p:cNvSpPr>
          <p:nvPr/>
        </p:nvSpPr>
        <p:spPr bwMode="auto">
          <a:xfrm>
            <a:off x="4799013" y="1379538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1</a:t>
            </a:r>
          </a:p>
        </p:txBody>
      </p:sp>
      <p:sp>
        <p:nvSpPr>
          <p:cNvPr id="47" name="2nd Answer box"/>
          <p:cNvSpPr/>
          <p:nvPr/>
        </p:nvSpPr>
        <p:spPr>
          <a:xfrm>
            <a:off x="4703763" y="774700"/>
            <a:ext cx="498475" cy="500063"/>
          </a:xfrm>
          <a:prstGeom prst="rect">
            <a:avLst/>
          </a:prstGeom>
          <a:solidFill>
            <a:srgbClr val="FAC2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48" name="2nd answer blue box"/>
          <p:cNvSpPr txBox="1">
            <a:spLocks noChangeArrowheads="1"/>
          </p:cNvSpPr>
          <p:nvPr/>
        </p:nvSpPr>
        <p:spPr bwMode="auto">
          <a:xfrm>
            <a:off x="4800600" y="669925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5</a:t>
            </a:r>
          </a:p>
        </p:txBody>
      </p:sp>
      <p:cxnSp>
        <p:nvCxnSpPr>
          <p:cNvPr id="65" name="Straight Connector 64"/>
          <p:cNvCxnSpPr/>
          <p:nvPr/>
        </p:nvCxnSpPr>
        <p:spPr>
          <a:xfrm>
            <a:off x="3597275" y="2593975"/>
            <a:ext cx="105410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1st Division box"/>
          <p:cNvSpPr txBox="1">
            <a:spLocks noChangeArrowheads="1"/>
          </p:cNvSpPr>
          <p:nvPr/>
        </p:nvSpPr>
        <p:spPr bwMode="auto">
          <a:xfrm>
            <a:off x="5348288" y="1374775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2</a:t>
            </a:r>
          </a:p>
        </p:txBody>
      </p:sp>
      <p:sp>
        <p:nvSpPr>
          <p:cNvPr id="74" name="2nd Answer box"/>
          <p:cNvSpPr/>
          <p:nvPr/>
        </p:nvSpPr>
        <p:spPr>
          <a:xfrm>
            <a:off x="5256213" y="774700"/>
            <a:ext cx="500062" cy="500063"/>
          </a:xfrm>
          <a:prstGeom prst="rect">
            <a:avLst/>
          </a:prstGeom>
          <a:solidFill>
            <a:srgbClr val="FAC2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75" name="2nd answer blue box"/>
          <p:cNvSpPr txBox="1">
            <a:spLocks noChangeArrowheads="1"/>
          </p:cNvSpPr>
          <p:nvPr/>
        </p:nvSpPr>
        <p:spPr bwMode="auto">
          <a:xfrm>
            <a:off x="5348288" y="669925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2</a:t>
            </a:r>
          </a:p>
        </p:txBody>
      </p:sp>
      <p:sp>
        <p:nvSpPr>
          <p:cNvPr id="76" name="1st Division box"/>
          <p:cNvSpPr txBox="1"/>
          <p:nvPr/>
        </p:nvSpPr>
        <p:spPr>
          <a:xfrm>
            <a:off x="3576638" y="2589213"/>
            <a:ext cx="13303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+mn-lt"/>
              </a:rPr>
              <a:t>16</a:t>
            </a:r>
          </a:p>
        </p:txBody>
      </p:sp>
      <p:sp>
        <p:nvSpPr>
          <p:cNvPr id="77" name="1st Division box"/>
          <p:cNvSpPr txBox="1"/>
          <p:nvPr/>
        </p:nvSpPr>
        <p:spPr>
          <a:xfrm>
            <a:off x="3460750" y="3130550"/>
            <a:ext cx="205105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+mn-lt"/>
              </a:rPr>
              <a:t>155</a:t>
            </a:r>
          </a:p>
        </p:txBody>
      </p:sp>
      <p:cxnSp>
        <p:nvCxnSpPr>
          <p:cNvPr id="78" name="Straight Connector 77"/>
          <p:cNvCxnSpPr/>
          <p:nvPr/>
        </p:nvCxnSpPr>
        <p:spPr>
          <a:xfrm>
            <a:off x="3597275" y="3754438"/>
            <a:ext cx="1550988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1st Division box"/>
          <p:cNvSpPr txBox="1"/>
          <p:nvPr/>
        </p:nvSpPr>
        <p:spPr>
          <a:xfrm>
            <a:off x="4757738" y="3751263"/>
            <a:ext cx="571500" cy="7064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+mn-lt"/>
              </a:rPr>
              <a:t>6</a:t>
            </a:r>
          </a:p>
        </p:txBody>
      </p:sp>
      <p:sp>
        <p:nvSpPr>
          <p:cNvPr id="80" name="1st Division box"/>
          <p:cNvSpPr txBox="1"/>
          <p:nvPr/>
        </p:nvSpPr>
        <p:spPr>
          <a:xfrm>
            <a:off x="4384675" y="4284663"/>
            <a:ext cx="18891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+mn-lt"/>
              </a:rPr>
              <a:t>62</a:t>
            </a:r>
          </a:p>
        </p:txBody>
      </p:sp>
      <p:grpSp>
        <p:nvGrpSpPr>
          <p:cNvPr id="14369" name="Division Lines"/>
          <p:cNvGrpSpPr>
            <a:grpSpLocks/>
          </p:cNvGrpSpPr>
          <p:nvPr/>
        </p:nvGrpSpPr>
        <p:grpSpPr bwMode="auto">
          <a:xfrm>
            <a:off x="3511550" y="1328738"/>
            <a:ext cx="2430463" cy="669925"/>
            <a:chOff x="3555010" y="2839072"/>
            <a:chExt cx="2613782" cy="1026827"/>
          </a:xfrm>
        </p:grpSpPr>
        <p:cxnSp>
          <p:nvCxnSpPr>
            <p:cNvPr id="82" name="Straight Connector 81"/>
            <p:cNvCxnSpPr/>
            <p:nvPr/>
          </p:nvCxnSpPr>
          <p:spPr>
            <a:xfrm flipV="1">
              <a:off x="3580619" y="2839072"/>
              <a:ext cx="0" cy="1026827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>
              <a:off x="3555010" y="2870703"/>
              <a:ext cx="2613782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4" name="1st Division box"/>
          <p:cNvSpPr txBox="1">
            <a:spLocks noChangeArrowheads="1"/>
          </p:cNvSpPr>
          <p:nvPr/>
        </p:nvSpPr>
        <p:spPr bwMode="auto">
          <a:xfrm>
            <a:off x="2668588" y="1379538"/>
            <a:ext cx="7651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31</a:t>
            </a:r>
          </a:p>
        </p:txBody>
      </p:sp>
      <p:cxnSp>
        <p:nvCxnSpPr>
          <p:cNvPr id="85" name="Straight Connector 84"/>
          <p:cNvCxnSpPr/>
          <p:nvPr/>
        </p:nvCxnSpPr>
        <p:spPr>
          <a:xfrm>
            <a:off x="3246438" y="3484563"/>
            <a:ext cx="2651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22222E-6 L 3.33333E-6 0.1763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819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33333E-6 L -2.5E-6 0.34607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292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  <p:bldP spid="37" grpId="0"/>
      <p:bldP spid="38" grpId="0"/>
      <p:bldP spid="38" grpId="1"/>
      <p:bldP spid="40" grpId="0"/>
      <p:bldP spid="40" grpId="1"/>
      <p:bldP spid="41" grpId="0"/>
      <p:bldP spid="41" grpId="1"/>
      <p:bldP spid="43" grpId="0" animBg="1"/>
      <p:bldP spid="44" grpId="0"/>
      <p:bldP spid="47" grpId="0" animBg="1"/>
      <p:bldP spid="48" grpId="0"/>
      <p:bldP spid="74" grpId="0" animBg="1"/>
      <p:bldP spid="75" grpId="0"/>
      <p:bldP spid="76" grpId="0"/>
      <p:bldP spid="77" grpId="0"/>
      <p:bldP spid="79" grpId="0"/>
      <p:bldP spid="8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op Question"/>
          <p:cNvSpPr txBox="1">
            <a:spLocks noChangeArrowheads="1"/>
          </p:cNvSpPr>
          <p:nvPr/>
        </p:nvSpPr>
        <p:spPr bwMode="auto">
          <a:xfrm>
            <a:off x="755650" y="2767013"/>
            <a:ext cx="763746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b="1">
                <a:solidFill>
                  <a:schemeClr val="tx1"/>
                </a:solidFill>
              </a:rPr>
              <a:t>4005 ÷ 89</a:t>
            </a:r>
          </a:p>
        </p:txBody>
      </p:sp>
      <p:sp>
        <p:nvSpPr>
          <p:cNvPr id="50" name="Top Question"/>
          <p:cNvSpPr txBox="1"/>
          <p:nvPr/>
        </p:nvSpPr>
        <p:spPr>
          <a:xfrm>
            <a:off x="671513" y="5502275"/>
            <a:ext cx="780415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Go onto the next slide to see the division process for </a:t>
            </a:r>
            <a:br>
              <a:rPr lang="en-GB" sz="2000" dirty="0">
                <a:latin typeface="+mn-lt"/>
              </a:rPr>
            </a:br>
            <a:r>
              <a:rPr lang="en-GB" sz="2000" dirty="0">
                <a:latin typeface="+mn-lt"/>
              </a:rPr>
              <a:t>this calculation.</a:t>
            </a:r>
          </a:p>
        </p:txBody>
      </p:sp>
      <p:sp>
        <p:nvSpPr>
          <p:cNvPr id="51" name="Top Question"/>
          <p:cNvSpPr txBox="1"/>
          <p:nvPr/>
        </p:nvSpPr>
        <p:spPr>
          <a:xfrm>
            <a:off x="755650" y="728663"/>
            <a:ext cx="763746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Complete the following calculation: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0" name="Group 189"/>
          <p:cNvGrpSpPr>
            <a:grpSpLocks/>
          </p:cNvGrpSpPr>
          <p:nvPr/>
        </p:nvGrpSpPr>
        <p:grpSpPr bwMode="auto">
          <a:xfrm>
            <a:off x="3246438" y="2420938"/>
            <a:ext cx="1660525" cy="725487"/>
            <a:chOff x="658925" y="3049559"/>
            <a:chExt cx="1660493" cy="725464"/>
          </a:xfrm>
        </p:grpSpPr>
        <p:sp>
          <p:nvSpPr>
            <p:cNvPr id="191" name="1st Division box"/>
            <p:cNvSpPr txBox="1"/>
            <p:nvPr/>
          </p:nvSpPr>
          <p:spPr>
            <a:xfrm>
              <a:off x="658925" y="3049559"/>
              <a:ext cx="1311250" cy="40003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000" b="1" dirty="0">
                  <a:latin typeface="+mn-lt"/>
                </a:rPr>
                <a:t>3      1</a:t>
              </a:r>
            </a:p>
          </p:txBody>
        </p:sp>
        <p:sp>
          <p:nvSpPr>
            <p:cNvPr id="192" name="1st Division box"/>
            <p:cNvSpPr txBox="1"/>
            <p:nvPr/>
          </p:nvSpPr>
          <p:spPr>
            <a:xfrm>
              <a:off x="947660" y="3066998"/>
              <a:ext cx="1371758" cy="7080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000" b="1" strike="sngStrike" spc="2200" dirty="0">
                  <a:solidFill>
                    <a:srgbClr val="FE0000"/>
                  </a:solidFill>
                  <a:latin typeface="+mn-lt"/>
                </a:rPr>
                <a:t>4</a:t>
              </a:r>
              <a:r>
                <a:rPr lang="en-GB" sz="4000" b="1" spc="2200" dirty="0">
                  <a:latin typeface="+mn-lt"/>
                </a:rPr>
                <a:t>0</a:t>
              </a:r>
            </a:p>
          </p:txBody>
        </p:sp>
      </p:grpSp>
      <p:grpSp>
        <p:nvGrpSpPr>
          <p:cNvPr id="193" name="Group 192"/>
          <p:cNvGrpSpPr>
            <a:grpSpLocks/>
          </p:cNvGrpSpPr>
          <p:nvPr/>
        </p:nvGrpSpPr>
        <p:grpSpPr bwMode="auto">
          <a:xfrm>
            <a:off x="3209925" y="2401888"/>
            <a:ext cx="1784350" cy="742950"/>
            <a:chOff x="604605" y="3121685"/>
            <a:chExt cx="1692564" cy="744276"/>
          </a:xfrm>
        </p:grpSpPr>
        <p:sp>
          <p:nvSpPr>
            <p:cNvPr id="194" name="1st Division box"/>
            <p:cNvSpPr txBox="1"/>
            <p:nvPr/>
          </p:nvSpPr>
          <p:spPr>
            <a:xfrm>
              <a:off x="1255007" y="3121685"/>
              <a:ext cx="1042162" cy="40011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000" b="1" dirty="0">
                  <a:latin typeface="+mn-lt"/>
                </a:rPr>
                <a:t>9       1</a:t>
              </a:r>
              <a:endParaRPr lang="en-GB" sz="2000" b="1" strike="sngStrike" dirty="0">
                <a:solidFill>
                  <a:srgbClr val="FE0000"/>
                </a:solidFill>
                <a:latin typeface="+mn-lt"/>
              </a:endParaRPr>
            </a:p>
          </p:txBody>
        </p:sp>
        <p:sp>
          <p:nvSpPr>
            <p:cNvPr id="195" name="1st Division box"/>
            <p:cNvSpPr txBox="1"/>
            <p:nvPr/>
          </p:nvSpPr>
          <p:spPr>
            <a:xfrm>
              <a:off x="604605" y="3138642"/>
              <a:ext cx="1310671" cy="40011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000" b="1" dirty="0">
                  <a:latin typeface="+mn-lt"/>
                </a:rPr>
                <a:t>3      </a:t>
              </a:r>
              <a:r>
                <a:rPr lang="en-GB" sz="2000" b="1" strike="sngStrike" dirty="0">
                  <a:solidFill>
                    <a:srgbClr val="FE0000"/>
                  </a:solidFill>
                  <a:latin typeface="+mn-lt"/>
                </a:rPr>
                <a:t>1</a:t>
              </a:r>
            </a:p>
          </p:txBody>
        </p:sp>
        <p:sp>
          <p:nvSpPr>
            <p:cNvPr id="196" name="1st Division box"/>
            <p:cNvSpPr txBox="1"/>
            <p:nvPr/>
          </p:nvSpPr>
          <p:spPr>
            <a:xfrm>
              <a:off x="913695" y="3157936"/>
              <a:ext cx="1304583" cy="7080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000" b="1" strike="sngStrike" spc="2200" dirty="0">
                  <a:solidFill>
                    <a:srgbClr val="FE0000"/>
                  </a:solidFill>
                  <a:latin typeface="+mn-lt"/>
                </a:rPr>
                <a:t>40</a:t>
              </a:r>
            </a:p>
          </p:txBody>
        </p:sp>
      </p:grpSp>
      <p:sp>
        <p:nvSpPr>
          <p:cNvPr id="197" name="1st Division box"/>
          <p:cNvSpPr txBox="1">
            <a:spLocks noChangeArrowheads="1"/>
          </p:cNvSpPr>
          <p:nvPr/>
        </p:nvSpPr>
        <p:spPr bwMode="auto">
          <a:xfrm>
            <a:off x="5348288" y="121920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5</a:t>
            </a:r>
          </a:p>
        </p:txBody>
      </p:sp>
      <p:sp>
        <p:nvSpPr>
          <p:cNvPr id="198" name="1st Division box"/>
          <p:cNvSpPr txBox="1">
            <a:spLocks noChangeArrowheads="1"/>
          </p:cNvSpPr>
          <p:nvPr/>
        </p:nvSpPr>
        <p:spPr bwMode="auto">
          <a:xfrm>
            <a:off x="4784725" y="1223963"/>
            <a:ext cx="338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0</a:t>
            </a:r>
          </a:p>
        </p:txBody>
      </p:sp>
      <p:sp>
        <p:nvSpPr>
          <p:cNvPr id="199" name="Fifth Statement"/>
          <p:cNvSpPr txBox="1"/>
          <p:nvPr/>
        </p:nvSpPr>
        <p:spPr>
          <a:xfrm>
            <a:off x="750888" y="560070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Write 5 above the 5 and there is your final answer!</a:t>
            </a:r>
          </a:p>
        </p:txBody>
      </p:sp>
      <p:sp>
        <p:nvSpPr>
          <p:cNvPr id="200" name="Fifth Q"/>
          <p:cNvSpPr txBox="1"/>
          <p:nvPr/>
        </p:nvSpPr>
        <p:spPr>
          <a:xfrm>
            <a:off x="750888" y="560070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How many 89s are there in 445?</a:t>
            </a:r>
          </a:p>
        </p:txBody>
      </p:sp>
      <p:sp>
        <p:nvSpPr>
          <p:cNvPr id="201" name="Fourth Statement"/>
          <p:cNvSpPr txBox="1"/>
          <p:nvPr/>
        </p:nvSpPr>
        <p:spPr>
          <a:xfrm>
            <a:off x="750888" y="560070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Now drop down the 5.</a:t>
            </a:r>
          </a:p>
        </p:txBody>
      </p:sp>
      <p:sp>
        <p:nvSpPr>
          <p:cNvPr id="202" name="Fourth Q"/>
          <p:cNvSpPr txBox="1"/>
          <p:nvPr/>
        </p:nvSpPr>
        <p:spPr>
          <a:xfrm>
            <a:off x="750888" y="560070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What is 400 minus 356?</a:t>
            </a:r>
          </a:p>
        </p:txBody>
      </p:sp>
      <p:sp>
        <p:nvSpPr>
          <p:cNvPr id="203" name="Third Statement"/>
          <p:cNvSpPr txBox="1"/>
          <p:nvPr/>
        </p:nvSpPr>
        <p:spPr>
          <a:xfrm>
            <a:off x="750888" y="560070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Write 4 above the 0 and 356 below the 400.</a:t>
            </a:r>
          </a:p>
        </p:txBody>
      </p:sp>
      <p:sp>
        <p:nvSpPr>
          <p:cNvPr id="204" name="Third Q"/>
          <p:cNvSpPr txBox="1"/>
          <p:nvPr/>
        </p:nvSpPr>
        <p:spPr>
          <a:xfrm>
            <a:off x="750888" y="560070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How many 89s are there in 400?</a:t>
            </a:r>
          </a:p>
        </p:txBody>
      </p:sp>
      <p:sp>
        <p:nvSpPr>
          <p:cNvPr id="205" name="Second Statement"/>
          <p:cNvSpPr txBox="1"/>
          <p:nvPr/>
        </p:nvSpPr>
        <p:spPr>
          <a:xfrm>
            <a:off x="750888" y="560070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Now drop down the 0.</a:t>
            </a:r>
          </a:p>
        </p:txBody>
      </p:sp>
      <p:sp>
        <p:nvSpPr>
          <p:cNvPr id="206" name="Second Q"/>
          <p:cNvSpPr txBox="1"/>
          <p:nvPr/>
        </p:nvSpPr>
        <p:spPr>
          <a:xfrm>
            <a:off x="750888" y="560070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What is 40 minus 0?</a:t>
            </a:r>
          </a:p>
        </p:txBody>
      </p:sp>
      <p:sp>
        <p:nvSpPr>
          <p:cNvPr id="207" name="1st Division box"/>
          <p:cNvSpPr txBox="1"/>
          <p:nvPr/>
        </p:nvSpPr>
        <p:spPr>
          <a:xfrm>
            <a:off x="3835400" y="1765300"/>
            <a:ext cx="13684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+mn-lt"/>
              </a:rPr>
              <a:t>0</a:t>
            </a:r>
          </a:p>
        </p:txBody>
      </p:sp>
      <p:sp>
        <p:nvSpPr>
          <p:cNvPr id="208" name="First Statement"/>
          <p:cNvSpPr txBox="1"/>
          <p:nvPr/>
        </p:nvSpPr>
        <p:spPr>
          <a:xfrm>
            <a:off x="750888" y="560070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Write 0 above the 0 and write 0 below the 40.</a:t>
            </a:r>
          </a:p>
        </p:txBody>
      </p:sp>
      <p:cxnSp>
        <p:nvCxnSpPr>
          <p:cNvPr id="209" name="Straight Connector 208"/>
          <p:cNvCxnSpPr/>
          <p:nvPr/>
        </p:nvCxnSpPr>
        <p:spPr>
          <a:xfrm>
            <a:off x="3246438" y="2119313"/>
            <a:ext cx="2651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" name="First Q"/>
          <p:cNvSpPr txBox="1"/>
          <p:nvPr/>
        </p:nvSpPr>
        <p:spPr>
          <a:xfrm>
            <a:off x="750888" y="560070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How many 89s are there in 40?</a:t>
            </a:r>
          </a:p>
        </p:txBody>
      </p:sp>
      <p:sp>
        <p:nvSpPr>
          <p:cNvPr id="211" name="Opening"/>
          <p:cNvSpPr txBox="1"/>
          <p:nvPr/>
        </p:nvSpPr>
        <p:spPr>
          <a:xfrm>
            <a:off x="750888" y="5446713"/>
            <a:ext cx="76327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n-lt"/>
              </a:rPr>
              <a:t>Let’s start by dividing 40 by 89 as they are both a 2 </a:t>
            </a:r>
            <a:br>
              <a:rPr lang="en-GB" sz="2000" dirty="0">
                <a:latin typeface="+mn-lt"/>
              </a:rPr>
            </a:br>
            <a:r>
              <a:rPr lang="en-GB" sz="2000" dirty="0">
                <a:latin typeface="+mn-lt"/>
              </a:rPr>
              <a:t>digit number.</a:t>
            </a:r>
          </a:p>
        </p:txBody>
      </p:sp>
      <p:sp>
        <p:nvSpPr>
          <p:cNvPr id="212" name="2nd Division box"/>
          <p:cNvSpPr txBox="1">
            <a:spLocks noChangeArrowheads="1"/>
          </p:cNvSpPr>
          <p:nvPr/>
        </p:nvSpPr>
        <p:spPr bwMode="auto">
          <a:xfrm>
            <a:off x="4179888" y="1223963"/>
            <a:ext cx="4397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0</a:t>
            </a:r>
          </a:p>
        </p:txBody>
      </p:sp>
      <p:sp>
        <p:nvSpPr>
          <p:cNvPr id="213" name="2nd Answer box"/>
          <p:cNvSpPr/>
          <p:nvPr/>
        </p:nvSpPr>
        <p:spPr>
          <a:xfrm>
            <a:off x="4151313" y="619125"/>
            <a:ext cx="498475" cy="500063"/>
          </a:xfrm>
          <a:prstGeom prst="rect">
            <a:avLst/>
          </a:prstGeom>
          <a:solidFill>
            <a:srgbClr val="FAC2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14" name="2nd answer blue box"/>
          <p:cNvSpPr txBox="1">
            <a:spLocks noChangeArrowheads="1"/>
          </p:cNvSpPr>
          <p:nvPr/>
        </p:nvSpPr>
        <p:spPr bwMode="auto">
          <a:xfrm>
            <a:off x="4208463" y="512763"/>
            <a:ext cx="3762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0</a:t>
            </a:r>
          </a:p>
        </p:txBody>
      </p:sp>
      <p:sp>
        <p:nvSpPr>
          <p:cNvPr id="215" name="1st Division box"/>
          <p:cNvSpPr txBox="1">
            <a:spLocks noChangeArrowheads="1"/>
          </p:cNvSpPr>
          <p:nvPr/>
        </p:nvSpPr>
        <p:spPr bwMode="auto">
          <a:xfrm>
            <a:off x="3681413" y="1223963"/>
            <a:ext cx="339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4</a:t>
            </a:r>
          </a:p>
        </p:txBody>
      </p:sp>
      <p:sp>
        <p:nvSpPr>
          <p:cNvPr id="216" name="1st Division box"/>
          <p:cNvSpPr txBox="1">
            <a:spLocks noChangeArrowheads="1"/>
          </p:cNvSpPr>
          <p:nvPr/>
        </p:nvSpPr>
        <p:spPr bwMode="auto">
          <a:xfrm>
            <a:off x="4800600" y="1223963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0</a:t>
            </a:r>
          </a:p>
        </p:txBody>
      </p:sp>
      <p:sp>
        <p:nvSpPr>
          <p:cNvPr id="217" name="2nd Answer box"/>
          <p:cNvSpPr/>
          <p:nvPr/>
        </p:nvSpPr>
        <p:spPr>
          <a:xfrm>
            <a:off x="4703763" y="619125"/>
            <a:ext cx="498475" cy="500063"/>
          </a:xfrm>
          <a:prstGeom prst="rect">
            <a:avLst/>
          </a:prstGeom>
          <a:solidFill>
            <a:srgbClr val="FAC2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18" name="2nd answer blue box"/>
          <p:cNvSpPr txBox="1">
            <a:spLocks noChangeArrowheads="1"/>
          </p:cNvSpPr>
          <p:nvPr/>
        </p:nvSpPr>
        <p:spPr bwMode="auto">
          <a:xfrm>
            <a:off x="4800600" y="512763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4</a:t>
            </a:r>
          </a:p>
        </p:txBody>
      </p:sp>
      <p:cxnSp>
        <p:nvCxnSpPr>
          <p:cNvPr id="219" name="Straight Connector 218"/>
          <p:cNvCxnSpPr/>
          <p:nvPr/>
        </p:nvCxnSpPr>
        <p:spPr>
          <a:xfrm>
            <a:off x="3597275" y="2438400"/>
            <a:ext cx="105410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0" name="1st Division box"/>
          <p:cNvSpPr txBox="1">
            <a:spLocks noChangeArrowheads="1"/>
          </p:cNvSpPr>
          <p:nvPr/>
        </p:nvSpPr>
        <p:spPr bwMode="auto">
          <a:xfrm>
            <a:off x="5348288" y="121920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5</a:t>
            </a:r>
          </a:p>
        </p:txBody>
      </p:sp>
      <p:sp>
        <p:nvSpPr>
          <p:cNvPr id="221" name="2nd Answer box"/>
          <p:cNvSpPr/>
          <p:nvPr/>
        </p:nvSpPr>
        <p:spPr>
          <a:xfrm>
            <a:off x="5256213" y="619125"/>
            <a:ext cx="500062" cy="500063"/>
          </a:xfrm>
          <a:prstGeom prst="rect">
            <a:avLst/>
          </a:prstGeom>
          <a:solidFill>
            <a:srgbClr val="FAC2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22" name="2nd answer blue box"/>
          <p:cNvSpPr txBox="1">
            <a:spLocks noChangeArrowheads="1"/>
          </p:cNvSpPr>
          <p:nvPr/>
        </p:nvSpPr>
        <p:spPr bwMode="auto">
          <a:xfrm>
            <a:off x="5348288" y="512763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5</a:t>
            </a:r>
          </a:p>
        </p:txBody>
      </p:sp>
      <p:sp>
        <p:nvSpPr>
          <p:cNvPr id="223" name="1st Division box"/>
          <p:cNvSpPr txBox="1"/>
          <p:nvPr/>
        </p:nvSpPr>
        <p:spPr>
          <a:xfrm>
            <a:off x="3500438" y="2441575"/>
            <a:ext cx="144145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+mn-lt"/>
              </a:rPr>
              <a:t>40</a:t>
            </a:r>
          </a:p>
        </p:txBody>
      </p:sp>
      <p:sp>
        <p:nvSpPr>
          <p:cNvPr id="224" name="1st Division box"/>
          <p:cNvSpPr txBox="1"/>
          <p:nvPr/>
        </p:nvSpPr>
        <p:spPr>
          <a:xfrm>
            <a:off x="3473450" y="2974975"/>
            <a:ext cx="205105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+mn-lt"/>
              </a:rPr>
              <a:t>356</a:t>
            </a:r>
          </a:p>
        </p:txBody>
      </p:sp>
      <p:cxnSp>
        <p:nvCxnSpPr>
          <p:cNvPr id="225" name="Straight Connector 224"/>
          <p:cNvCxnSpPr/>
          <p:nvPr/>
        </p:nvCxnSpPr>
        <p:spPr>
          <a:xfrm>
            <a:off x="3597275" y="3598863"/>
            <a:ext cx="1550988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6" name="1st Division box"/>
          <p:cNvSpPr txBox="1"/>
          <p:nvPr/>
        </p:nvSpPr>
        <p:spPr>
          <a:xfrm>
            <a:off x="4103688" y="3609975"/>
            <a:ext cx="136207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+mn-lt"/>
              </a:rPr>
              <a:t>44</a:t>
            </a:r>
          </a:p>
        </p:txBody>
      </p:sp>
      <p:sp>
        <p:nvSpPr>
          <p:cNvPr id="227" name="1st Division box"/>
          <p:cNvSpPr txBox="1"/>
          <p:nvPr/>
        </p:nvSpPr>
        <p:spPr>
          <a:xfrm>
            <a:off x="4114800" y="4129088"/>
            <a:ext cx="18891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+mn-lt"/>
              </a:rPr>
              <a:t>445</a:t>
            </a:r>
          </a:p>
        </p:txBody>
      </p:sp>
      <p:grpSp>
        <p:nvGrpSpPr>
          <p:cNvPr id="16419" name="Division Lines"/>
          <p:cNvGrpSpPr>
            <a:grpSpLocks/>
          </p:cNvGrpSpPr>
          <p:nvPr/>
        </p:nvGrpSpPr>
        <p:grpSpPr bwMode="auto">
          <a:xfrm>
            <a:off x="3511550" y="1173163"/>
            <a:ext cx="2430463" cy="669925"/>
            <a:chOff x="3555010" y="2839072"/>
            <a:chExt cx="2613782" cy="1026827"/>
          </a:xfrm>
        </p:grpSpPr>
        <p:cxnSp>
          <p:nvCxnSpPr>
            <p:cNvPr id="229" name="Straight Connector 228"/>
            <p:cNvCxnSpPr/>
            <p:nvPr/>
          </p:nvCxnSpPr>
          <p:spPr>
            <a:xfrm flipV="1">
              <a:off x="3580619" y="2839072"/>
              <a:ext cx="0" cy="1026827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>
              <a:off x="3555010" y="2870703"/>
              <a:ext cx="2613782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1" name="1st Division box"/>
          <p:cNvSpPr txBox="1">
            <a:spLocks noChangeArrowheads="1"/>
          </p:cNvSpPr>
          <p:nvPr/>
        </p:nvSpPr>
        <p:spPr bwMode="auto">
          <a:xfrm>
            <a:off x="2601913" y="1223963"/>
            <a:ext cx="8318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89</a:t>
            </a:r>
          </a:p>
        </p:txBody>
      </p:sp>
      <p:cxnSp>
        <p:nvCxnSpPr>
          <p:cNvPr id="232" name="Straight Connector 231"/>
          <p:cNvCxnSpPr/>
          <p:nvPr/>
        </p:nvCxnSpPr>
        <p:spPr>
          <a:xfrm>
            <a:off x="3246438" y="3328988"/>
            <a:ext cx="2651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3.33333E-6 0.1763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819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-2.5E-6 0.34606 " pathEditMode="relative" rAng="0" ptsTypes="AA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292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 nodeType="clickPar">
                      <p:stCondLst>
                        <p:cond delay="indefinite"/>
                      </p:stCondLst>
                      <p:childTnLst>
                        <p:par>
                          <p:cTn id="1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" grpId="0"/>
      <p:bldP spid="198" grpId="0"/>
      <p:bldP spid="199" grpId="0"/>
      <p:bldP spid="200" grpId="0"/>
      <p:bldP spid="200" grpId="1"/>
      <p:bldP spid="201" grpId="0"/>
      <p:bldP spid="201" grpId="1"/>
      <p:bldP spid="202" grpId="0"/>
      <p:bldP spid="202" grpId="1"/>
      <p:bldP spid="203" grpId="0"/>
      <p:bldP spid="203" grpId="1"/>
      <p:bldP spid="204" grpId="0"/>
      <p:bldP spid="204" grpId="1"/>
      <p:bldP spid="205" grpId="0"/>
      <p:bldP spid="205" grpId="1"/>
      <p:bldP spid="206" grpId="0"/>
      <p:bldP spid="206" grpId="1"/>
      <p:bldP spid="207" grpId="0"/>
      <p:bldP spid="208" grpId="0"/>
      <p:bldP spid="208" grpId="1"/>
      <p:bldP spid="210" grpId="0"/>
      <p:bldP spid="210" grpId="1"/>
      <p:bldP spid="211" grpId="0"/>
      <p:bldP spid="211" grpId="1"/>
      <p:bldP spid="213" grpId="0" animBg="1"/>
      <p:bldP spid="214" grpId="0"/>
      <p:bldP spid="217" grpId="0" animBg="1"/>
      <p:bldP spid="218" grpId="0"/>
      <p:bldP spid="221" grpId="0" animBg="1"/>
      <p:bldP spid="222" grpId="0"/>
      <p:bldP spid="223" grpId="0"/>
      <p:bldP spid="223" grpId="1"/>
      <p:bldP spid="224" grpId="0"/>
      <p:bldP spid="226" grpId="0"/>
      <p:bldP spid="227" grpId="0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384</TotalTime>
  <Words>540</Words>
  <Application>Microsoft Office PowerPoint</Application>
  <PresentationFormat>On-screen Show (4:3)</PresentationFormat>
  <Paragraphs>123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Calibri</vt:lpstr>
      <vt:lpstr>Sassoon Infant Rg</vt:lpstr>
      <vt:lpstr>Twinkl SemiBold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 Smith</dc:creator>
  <cp:lastModifiedBy>Matt Smith</cp:lastModifiedBy>
  <cp:revision>14</cp:revision>
  <dcterms:created xsi:type="dcterms:W3CDTF">2018-02-08T15:12:54Z</dcterms:created>
  <dcterms:modified xsi:type="dcterms:W3CDTF">2018-11-20T21:11:16Z</dcterms:modified>
</cp:coreProperties>
</file>